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317" r:id="rId16"/>
    <p:sldId id="270" r:id="rId17"/>
    <p:sldId id="271" r:id="rId18"/>
    <p:sldId id="272" r:id="rId19"/>
    <p:sldId id="273" r:id="rId20"/>
    <p:sldId id="274" r:id="rId21"/>
    <p:sldId id="318" r:id="rId22"/>
    <p:sldId id="275" r:id="rId23"/>
    <p:sldId id="276" r:id="rId24"/>
    <p:sldId id="277" r:id="rId25"/>
    <p:sldId id="278" r:id="rId26"/>
    <p:sldId id="279" r:id="rId27"/>
    <p:sldId id="280" r:id="rId28"/>
    <p:sldId id="319" r:id="rId29"/>
    <p:sldId id="281" r:id="rId30"/>
    <p:sldId id="282" r:id="rId31"/>
    <p:sldId id="283" r:id="rId32"/>
    <p:sldId id="324" r:id="rId33"/>
    <p:sldId id="325" r:id="rId34"/>
    <p:sldId id="284" r:id="rId35"/>
    <p:sldId id="320" r:id="rId36"/>
    <p:sldId id="321" r:id="rId37"/>
    <p:sldId id="285" r:id="rId38"/>
    <p:sldId id="286" r:id="rId39"/>
    <p:sldId id="322" r:id="rId40"/>
    <p:sldId id="287" r:id="rId41"/>
    <p:sldId id="288" r:id="rId42"/>
    <p:sldId id="289" r:id="rId43"/>
    <p:sldId id="290" r:id="rId44"/>
    <p:sldId id="291" r:id="rId45"/>
    <p:sldId id="292" r:id="rId46"/>
    <p:sldId id="293" r:id="rId47"/>
    <p:sldId id="294" r:id="rId48"/>
    <p:sldId id="323" r:id="rId49"/>
    <p:sldId id="295" r:id="rId50"/>
    <p:sldId id="296" r:id="rId51"/>
    <p:sldId id="297" r:id="rId52"/>
    <p:sldId id="298" r:id="rId53"/>
    <p:sldId id="299" r:id="rId54"/>
    <p:sldId id="300" r:id="rId55"/>
    <p:sldId id="301" r:id="rId56"/>
    <p:sldId id="302" r:id="rId57"/>
    <p:sldId id="303" r:id="rId58"/>
    <p:sldId id="304" r:id="rId59"/>
    <p:sldId id="305" r:id="rId60"/>
    <p:sldId id="306" r:id="rId61"/>
    <p:sldId id="307" r:id="rId62"/>
    <p:sldId id="308" r:id="rId63"/>
    <p:sldId id="309" r:id="rId64"/>
    <p:sldId id="310" r:id="rId65"/>
    <p:sldId id="311" r:id="rId66"/>
    <p:sldId id="312" r:id="rId67"/>
    <p:sldId id="313" r:id="rId68"/>
    <p:sldId id="314" r:id="rId69"/>
    <p:sldId id="315" r:id="rId70"/>
    <p:sldId id="316" r:id="rId7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1917533C-FE4F-4EA9-9774-287E78764D23}" type="datetimeFigureOut">
              <a:rPr lang="en-US" smtClean="0"/>
              <a:pPr/>
              <a:t>10/10/2012</a:t>
            </a:fld>
            <a:endParaRPr lang="en-US" dirty="0"/>
          </a:p>
        </p:txBody>
      </p:sp>
      <p:sp>
        <p:nvSpPr>
          <p:cNvPr id="2" name="Footer Placeholder 1"/>
          <p:cNvSpPr>
            <a:spLocks noGrp="1"/>
          </p:cNvSpPr>
          <p:nvPr>
            <p:ph type="ftr" sz="quarter" idx="11"/>
          </p:nvPr>
        </p:nvSpPr>
        <p:spPr/>
        <p:txBody>
          <a:bodyPr/>
          <a:lstStyle/>
          <a:p>
            <a:endParaRPr lang="en-US" dirty="0"/>
          </a:p>
        </p:txBody>
      </p:sp>
      <p:sp>
        <p:nvSpPr>
          <p:cNvPr id="15" name="Slide Number Placeholder 14"/>
          <p:cNvSpPr>
            <a:spLocks noGrp="1"/>
          </p:cNvSpPr>
          <p:nvPr>
            <p:ph type="sldNum" sz="quarter" idx="12"/>
          </p:nvPr>
        </p:nvSpPr>
        <p:spPr>
          <a:xfrm>
            <a:off x="8229600" y="6473952"/>
            <a:ext cx="758952" cy="246888"/>
          </a:xfrm>
        </p:spPr>
        <p:txBody>
          <a:bodyPr/>
          <a:lstStyle/>
          <a:p>
            <a:fld id="{807AF497-ECF5-44B6-AB43-63DDF8308CE3}"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917533C-FE4F-4EA9-9774-287E78764D23}" type="datetimeFigureOut">
              <a:rPr lang="en-US" smtClean="0"/>
              <a:pPr/>
              <a:t>10/10/2012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07AF497-ECF5-44B6-AB43-63DDF8308CE3}"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917533C-FE4F-4EA9-9774-287E78764D23}" type="datetimeFigureOut">
              <a:rPr lang="en-US" smtClean="0"/>
              <a:pPr/>
              <a:t>10/10/2012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07AF497-ECF5-44B6-AB43-63DDF8308CE3}"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1917533C-FE4F-4EA9-9774-287E78764D23}" type="datetimeFigureOut">
              <a:rPr lang="en-US" smtClean="0"/>
              <a:pPr/>
              <a:t>10/10/2012</a:t>
            </a:fld>
            <a:endParaRPr lang="en-US" dirty="0"/>
          </a:p>
        </p:txBody>
      </p:sp>
      <p:sp>
        <p:nvSpPr>
          <p:cNvPr id="19" name="Footer Placeholder 18"/>
          <p:cNvSpPr>
            <a:spLocks noGrp="1"/>
          </p:cNvSpPr>
          <p:nvPr>
            <p:ph type="ftr" sz="quarter" idx="11"/>
          </p:nvPr>
        </p:nvSpPr>
        <p:spPr>
          <a:xfrm>
            <a:off x="3581400" y="76200"/>
            <a:ext cx="2895600" cy="288925"/>
          </a:xfrm>
        </p:spPr>
        <p:txBody>
          <a:bodyPr/>
          <a:lstStyle/>
          <a:p>
            <a:endParaRPr lang="en-US" dirty="0"/>
          </a:p>
        </p:txBody>
      </p:sp>
      <p:sp>
        <p:nvSpPr>
          <p:cNvPr id="16" name="Slide Number Placeholder 15"/>
          <p:cNvSpPr>
            <a:spLocks noGrp="1"/>
          </p:cNvSpPr>
          <p:nvPr>
            <p:ph type="sldNum" sz="quarter" idx="12"/>
          </p:nvPr>
        </p:nvSpPr>
        <p:spPr>
          <a:xfrm>
            <a:off x="8229600" y="6473952"/>
            <a:ext cx="758952" cy="246888"/>
          </a:xfrm>
        </p:spPr>
        <p:txBody>
          <a:bodyPr/>
          <a:lstStyle/>
          <a:p>
            <a:fld id="{807AF497-ECF5-44B6-AB43-63DDF8308CE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1917533C-FE4F-4EA9-9774-287E78764D23}" type="datetimeFigureOut">
              <a:rPr lang="en-US" smtClean="0"/>
              <a:pPr/>
              <a:t>10/10/2012</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6" name="Slide Number Placeholder 15"/>
          <p:cNvSpPr>
            <a:spLocks noGrp="1"/>
          </p:cNvSpPr>
          <p:nvPr>
            <p:ph type="sldNum" sz="quarter" idx="12"/>
          </p:nvPr>
        </p:nvSpPr>
        <p:spPr/>
        <p:txBody>
          <a:bodyPr/>
          <a:lstStyle/>
          <a:p>
            <a:fld id="{807AF497-ECF5-44B6-AB43-63DDF8308CE3}" type="slidenum">
              <a:rPr lang="en-US" smtClean="0"/>
              <a:pPr/>
              <a:t>‹#›</a:t>
            </a:fld>
            <a:endParaRPr lang="en-US" dirty="0"/>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1917533C-FE4F-4EA9-9774-287E78764D23}" type="datetimeFigureOut">
              <a:rPr lang="en-US" smtClean="0"/>
              <a:pPr/>
              <a:t>10/10/2012</a:t>
            </a:fld>
            <a:endParaRPr lang="en-US" dirty="0"/>
          </a:p>
        </p:txBody>
      </p:sp>
      <p:sp>
        <p:nvSpPr>
          <p:cNvPr id="10" name="Footer Placeholder 9"/>
          <p:cNvSpPr>
            <a:spLocks noGrp="1"/>
          </p:cNvSpPr>
          <p:nvPr>
            <p:ph type="ftr" sz="quarter" idx="11"/>
          </p:nvPr>
        </p:nvSpPr>
        <p:spPr/>
        <p:txBody>
          <a:bodyPr/>
          <a:lstStyle/>
          <a:p>
            <a:endParaRPr lang="en-US" dirty="0"/>
          </a:p>
        </p:txBody>
      </p:sp>
      <p:sp>
        <p:nvSpPr>
          <p:cNvPr id="31" name="Slide Number Placeholder 30"/>
          <p:cNvSpPr>
            <a:spLocks noGrp="1"/>
          </p:cNvSpPr>
          <p:nvPr>
            <p:ph type="sldNum" sz="quarter" idx="12"/>
          </p:nvPr>
        </p:nvSpPr>
        <p:spPr/>
        <p:txBody>
          <a:bodyPr/>
          <a:lstStyle/>
          <a:p>
            <a:fld id="{807AF497-ECF5-44B6-AB43-63DDF8308CE3}"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1917533C-FE4F-4EA9-9774-287E78764D23}" type="datetimeFigureOut">
              <a:rPr lang="en-US" smtClean="0"/>
              <a:pPr/>
              <a:t>10/10/2012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229600" y="6477000"/>
            <a:ext cx="762000" cy="246888"/>
          </a:xfrm>
        </p:spPr>
        <p:txBody>
          <a:bodyPr/>
          <a:lstStyle/>
          <a:p>
            <a:fld id="{807AF497-ECF5-44B6-AB43-63DDF8308CE3}" type="slidenum">
              <a:rPr lang="en-US" smtClean="0"/>
              <a:pPr/>
              <a:t>‹#›</a:t>
            </a:fld>
            <a:endParaRPr lang="en-US" dirty="0"/>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1917533C-FE4F-4EA9-9774-287E78764D23}" type="datetimeFigureOut">
              <a:rPr lang="en-US" smtClean="0"/>
              <a:pPr/>
              <a:t>10/10/2012</a:t>
            </a:fld>
            <a:endParaRPr lang="en-US" dirty="0"/>
          </a:p>
        </p:txBody>
      </p:sp>
      <p:sp>
        <p:nvSpPr>
          <p:cNvPr id="21" name="Footer Placeholder 20"/>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07AF497-ECF5-44B6-AB43-63DDF8308CE3}"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917533C-FE4F-4EA9-9774-287E78764D23}" type="datetimeFigureOut">
              <a:rPr lang="en-US" smtClean="0"/>
              <a:pPr/>
              <a:t>10/10/2012</a:t>
            </a:fld>
            <a:endParaRPr lang="en-US" dirty="0"/>
          </a:p>
        </p:txBody>
      </p:sp>
      <p:sp>
        <p:nvSpPr>
          <p:cNvPr id="24" name="Footer Placeholder 23"/>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07AF497-ECF5-44B6-AB43-63DDF8308CE3}"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1917533C-FE4F-4EA9-9774-287E78764D23}" type="datetimeFigureOut">
              <a:rPr lang="en-US" smtClean="0"/>
              <a:pPr/>
              <a:t>10/10/2012</a:t>
            </a:fld>
            <a:endParaRPr lang="en-US" dirty="0"/>
          </a:p>
        </p:txBody>
      </p:sp>
      <p:sp>
        <p:nvSpPr>
          <p:cNvPr id="29" name="Footer Placeholder 28"/>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07AF497-ECF5-44B6-AB43-63DDF8308CE3}"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1917533C-FE4F-4EA9-9774-287E78764D23}" type="datetimeFigureOut">
              <a:rPr lang="en-US" smtClean="0"/>
              <a:pPr/>
              <a:t>10/10/2012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31" name="Slide Number Placeholder 30"/>
          <p:cNvSpPr>
            <a:spLocks noGrp="1"/>
          </p:cNvSpPr>
          <p:nvPr>
            <p:ph type="sldNum" sz="quarter" idx="12"/>
          </p:nvPr>
        </p:nvSpPr>
        <p:spPr/>
        <p:txBody>
          <a:bodyPr/>
          <a:lstStyle/>
          <a:p>
            <a:fld id="{807AF497-ECF5-44B6-AB43-63DDF8308CE3}" type="slidenum">
              <a:rPr lang="en-US" smtClean="0"/>
              <a:pPr/>
              <a:t>‹#›</a:t>
            </a:fld>
            <a:endParaRPr lang="en-US" dirty="0"/>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1917533C-FE4F-4EA9-9774-287E78764D23}" type="datetimeFigureOut">
              <a:rPr lang="en-US" smtClean="0"/>
              <a:pPr/>
              <a:t>10/10/2012</a:t>
            </a:fld>
            <a:endParaRPr lang="en-US" dirty="0"/>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dirty="0"/>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807AF497-ECF5-44B6-AB43-63DDF8308CE3}" type="slidenum">
              <a:rPr lang="en-US" smtClean="0"/>
              <a:pPr/>
              <a:t>‹#›</a:t>
            </a:fld>
            <a:endParaRPr lang="en-US" dirty="0"/>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hyperlink" Target="//upload.wikimedia.org/wikipedia/commons/b/b0/Colonization_of_the_Americas_1750.PNG"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7.gi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3.gif"/><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38.gif"/><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39.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gif"/><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44.gif"/><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45.gif"/><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46.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47.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9 – Cultural Regions</a:t>
            </a:r>
            <a:endParaRPr lang="en-US" dirty="0"/>
          </a:p>
        </p:txBody>
      </p:sp>
      <p:sp>
        <p:nvSpPr>
          <p:cNvPr id="3" name="Subtitle 2"/>
          <p:cNvSpPr>
            <a:spLocks noGrp="1"/>
          </p:cNvSpPr>
          <p:nvPr>
            <p:ph type="subTitle" idx="1"/>
          </p:nvPr>
        </p:nvSpPr>
        <p:spPr/>
        <p:txBody>
          <a:bodyPr>
            <a:normAutofit fontScale="92500" lnSpcReduction="20000"/>
          </a:bodyPr>
          <a:lstStyle/>
          <a:p>
            <a:r>
              <a:rPr lang="en-US" dirty="0" smtClean="0"/>
              <a:t>In this chapter, you will learn about cultural regions and take a look at the various continents concerning their language, religion, and institutions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Cultural Regions</a:t>
            </a:r>
            <a:endParaRPr lang="en-US" dirty="0"/>
          </a:p>
        </p:txBody>
      </p:sp>
      <p:sp>
        <p:nvSpPr>
          <p:cNvPr id="3" name="Content Placeholder 2"/>
          <p:cNvSpPr>
            <a:spLocks noGrp="1"/>
          </p:cNvSpPr>
          <p:nvPr>
            <p:ph idx="1"/>
          </p:nvPr>
        </p:nvSpPr>
        <p:spPr>
          <a:xfrm>
            <a:off x="4343400" y="1554162"/>
            <a:ext cx="4800600" cy="5151438"/>
          </a:xfrm>
        </p:spPr>
        <p:txBody>
          <a:bodyPr>
            <a:normAutofit fontScale="92500" lnSpcReduction="20000"/>
          </a:bodyPr>
          <a:lstStyle/>
          <a:p>
            <a:r>
              <a:rPr lang="en-US" dirty="0" smtClean="0"/>
              <a:t>Today, Texas is part of the </a:t>
            </a:r>
            <a:r>
              <a:rPr lang="en-US" b="1" dirty="0" smtClean="0"/>
              <a:t>United States</a:t>
            </a:r>
            <a:r>
              <a:rPr lang="en-US" dirty="0" smtClean="0"/>
              <a:t>.  Texans are united by shared </a:t>
            </a:r>
            <a:r>
              <a:rPr lang="en-US" b="1" dirty="0" smtClean="0"/>
              <a:t>historical experiences</a:t>
            </a:r>
            <a:r>
              <a:rPr lang="en-US" dirty="0" smtClean="0"/>
              <a:t>, by their common state and national government, by their </a:t>
            </a:r>
            <a:r>
              <a:rPr lang="en-US" b="1" dirty="0" smtClean="0"/>
              <a:t>educational system</a:t>
            </a:r>
            <a:r>
              <a:rPr lang="en-US" dirty="0" smtClean="0"/>
              <a:t>, and by common ways of life.  Texans are especially proud of their multicultural heritage, which adds to the diversity and richness of the state.</a:t>
            </a:r>
            <a:endParaRPr lang="en-US" dirty="0"/>
          </a:p>
        </p:txBody>
      </p:sp>
      <p:pic>
        <p:nvPicPr>
          <p:cNvPr id="65538" name="Picture 2" descr="http://educationgermany.no/images/large/friends.jpg"/>
          <p:cNvPicPr>
            <a:picLocks noChangeAspect="1" noChangeArrowheads="1"/>
          </p:cNvPicPr>
          <p:nvPr/>
        </p:nvPicPr>
        <p:blipFill>
          <a:blip r:embed="rId2" cstate="print"/>
          <a:srcRect/>
          <a:stretch>
            <a:fillRect/>
          </a:stretch>
        </p:blipFill>
        <p:spPr bwMode="auto">
          <a:xfrm>
            <a:off x="228600" y="2590800"/>
            <a:ext cx="4314825" cy="2876551"/>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Cultural Regions</a:t>
            </a:r>
            <a:endParaRPr lang="en-US" dirty="0"/>
          </a:p>
        </p:txBody>
      </p:sp>
      <p:sp>
        <p:nvSpPr>
          <p:cNvPr id="3" name="Content Placeholder 2"/>
          <p:cNvSpPr>
            <a:spLocks noGrp="1"/>
          </p:cNvSpPr>
          <p:nvPr>
            <p:ph idx="1"/>
          </p:nvPr>
        </p:nvSpPr>
        <p:spPr>
          <a:xfrm>
            <a:off x="304800" y="1554163"/>
            <a:ext cx="8686800" cy="1417638"/>
          </a:xfrm>
        </p:spPr>
        <p:txBody>
          <a:bodyPr>
            <a:normAutofit fontScale="85000" lnSpcReduction="10000"/>
          </a:bodyPr>
          <a:lstStyle/>
          <a:p>
            <a:r>
              <a:rPr lang="en-US" dirty="0" smtClean="0"/>
              <a:t>The Middle East: A Cultural Region.  Often cultural regions correspond to </a:t>
            </a:r>
            <a:r>
              <a:rPr lang="en-US" b="1" dirty="0" smtClean="0"/>
              <a:t>physical regions</a:t>
            </a:r>
            <a:r>
              <a:rPr lang="en-US" dirty="0" smtClean="0"/>
              <a:t>.  For example, the Middle East might be viewed as a physical region.  </a:t>
            </a:r>
            <a:endParaRPr lang="en-US" dirty="0"/>
          </a:p>
        </p:txBody>
      </p:sp>
      <p:pic>
        <p:nvPicPr>
          <p:cNvPr id="64514" name="Picture 2" descr="http://www.opinion-maker.org/wp-content/uploads/2011/04/The-Middle-East.jpg"/>
          <p:cNvPicPr>
            <a:picLocks noChangeAspect="1" noChangeArrowheads="1"/>
          </p:cNvPicPr>
          <p:nvPr/>
        </p:nvPicPr>
        <p:blipFill>
          <a:blip r:embed="rId2" cstate="print"/>
          <a:srcRect/>
          <a:stretch>
            <a:fillRect/>
          </a:stretch>
        </p:blipFill>
        <p:spPr bwMode="auto">
          <a:xfrm>
            <a:off x="2362200" y="2819400"/>
            <a:ext cx="4191000" cy="392222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Cultural Regions</a:t>
            </a:r>
            <a:endParaRPr lang="en-US" dirty="0"/>
          </a:p>
        </p:txBody>
      </p:sp>
      <p:sp>
        <p:nvSpPr>
          <p:cNvPr id="3" name="Content Placeholder 2"/>
          <p:cNvSpPr>
            <a:spLocks noGrp="1"/>
          </p:cNvSpPr>
          <p:nvPr>
            <p:ph idx="1"/>
          </p:nvPr>
        </p:nvSpPr>
        <p:spPr>
          <a:xfrm>
            <a:off x="6324600" y="1295400"/>
            <a:ext cx="2514600" cy="5303838"/>
          </a:xfrm>
        </p:spPr>
        <p:txBody>
          <a:bodyPr>
            <a:normAutofit fontScale="92500" lnSpcReduction="20000"/>
          </a:bodyPr>
          <a:lstStyle/>
          <a:p>
            <a:r>
              <a:rPr lang="en-US" dirty="0" smtClean="0"/>
              <a:t>The Middle East has a </a:t>
            </a:r>
            <a:r>
              <a:rPr lang="en-US" b="1" dirty="0" smtClean="0"/>
              <a:t>warm, dry </a:t>
            </a:r>
            <a:r>
              <a:rPr lang="en-US" dirty="0" smtClean="0"/>
              <a:t>climate with many </a:t>
            </a:r>
            <a:r>
              <a:rPr lang="en-US" b="1" dirty="0" smtClean="0"/>
              <a:t>deserts and mountain </a:t>
            </a:r>
            <a:r>
              <a:rPr lang="en-US" dirty="0" smtClean="0"/>
              <a:t>areas.  The region also has several fertile river valleys and mild coastal areas.  </a:t>
            </a:r>
            <a:endParaRPr lang="en-US" dirty="0"/>
          </a:p>
        </p:txBody>
      </p:sp>
      <p:pic>
        <p:nvPicPr>
          <p:cNvPr id="63490" name="Picture 2" descr="http://www.ezilon.com/maps/images/middle_east_phy.gif"/>
          <p:cNvPicPr>
            <a:picLocks noChangeAspect="1" noChangeArrowheads="1"/>
          </p:cNvPicPr>
          <p:nvPr/>
        </p:nvPicPr>
        <p:blipFill>
          <a:blip r:embed="rId2" cstate="print"/>
          <a:srcRect/>
          <a:stretch>
            <a:fillRect/>
          </a:stretch>
        </p:blipFill>
        <p:spPr bwMode="auto">
          <a:xfrm>
            <a:off x="381000" y="1676399"/>
            <a:ext cx="5738352" cy="4941359"/>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Cultural Regions</a:t>
            </a:r>
            <a:endParaRPr lang="en-US" dirty="0"/>
          </a:p>
        </p:txBody>
      </p:sp>
      <p:sp>
        <p:nvSpPr>
          <p:cNvPr id="3" name="Content Placeholder 2"/>
          <p:cNvSpPr>
            <a:spLocks noGrp="1"/>
          </p:cNvSpPr>
          <p:nvPr>
            <p:ph idx="1"/>
          </p:nvPr>
        </p:nvSpPr>
        <p:spPr>
          <a:xfrm>
            <a:off x="6019800" y="1554162"/>
            <a:ext cx="2971800" cy="4999038"/>
          </a:xfrm>
        </p:spPr>
        <p:txBody>
          <a:bodyPr>
            <a:normAutofit fontScale="85000" lnSpcReduction="10000"/>
          </a:bodyPr>
          <a:lstStyle/>
          <a:p>
            <a:r>
              <a:rPr lang="en-US" dirty="0" smtClean="0"/>
              <a:t>Besides being a physical region, the Middle East is also a cultural region.  It is the crossroads of three continents – Africa, </a:t>
            </a:r>
            <a:r>
              <a:rPr lang="en-US" b="1" dirty="0" smtClean="0"/>
              <a:t>Asia, and Europe</a:t>
            </a:r>
            <a:r>
              <a:rPr lang="en-US" dirty="0" smtClean="0"/>
              <a:t>.  In fact, it is where human civilization first developed.</a:t>
            </a:r>
            <a:endParaRPr lang="en-US" dirty="0"/>
          </a:p>
        </p:txBody>
      </p:sp>
      <p:pic>
        <p:nvPicPr>
          <p:cNvPr id="52226" name="Picture 2" descr="http://atlantis.haktanir.org/sum_map.gif"/>
          <p:cNvPicPr>
            <a:picLocks noChangeAspect="1" noChangeArrowheads="1"/>
          </p:cNvPicPr>
          <p:nvPr/>
        </p:nvPicPr>
        <p:blipFill>
          <a:blip r:embed="rId2" cstate="print"/>
          <a:srcRect/>
          <a:stretch>
            <a:fillRect/>
          </a:stretch>
        </p:blipFill>
        <p:spPr bwMode="auto">
          <a:xfrm>
            <a:off x="228599" y="1863699"/>
            <a:ext cx="5715001" cy="4537102"/>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Cultural Regions</a:t>
            </a:r>
            <a:endParaRPr lang="en-US" dirty="0"/>
          </a:p>
        </p:txBody>
      </p:sp>
      <p:sp>
        <p:nvSpPr>
          <p:cNvPr id="3" name="Content Placeholder 2"/>
          <p:cNvSpPr>
            <a:spLocks noGrp="1"/>
          </p:cNvSpPr>
          <p:nvPr>
            <p:ph idx="1"/>
          </p:nvPr>
        </p:nvSpPr>
        <p:spPr/>
        <p:txBody>
          <a:bodyPr>
            <a:normAutofit/>
          </a:bodyPr>
          <a:lstStyle/>
          <a:p>
            <a:r>
              <a:rPr lang="en-US" dirty="0" smtClean="0"/>
              <a:t>A large number of people in the Middle East today have a common history and </a:t>
            </a:r>
            <a:r>
              <a:rPr lang="en-US" b="1" dirty="0" smtClean="0"/>
              <a:t>heritage</a:t>
            </a:r>
            <a:r>
              <a:rPr lang="en-US" dirty="0" smtClean="0"/>
              <a:t>.  The vast majority of these people are </a:t>
            </a:r>
            <a:r>
              <a:rPr lang="en-US" b="1" dirty="0" smtClean="0"/>
              <a:t>Muslims</a:t>
            </a:r>
            <a:r>
              <a:rPr lang="en-US" dirty="0" smtClean="0"/>
              <a:t>.  Most speak </a:t>
            </a:r>
            <a:r>
              <a:rPr lang="en-US" b="1" dirty="0" smtClean="0"/>
              <a:t>Arabic</a:t>
            </a:r>
            <a:r>
              <a:rPr lang="en-US" dirty="0" smtClean="0"/>
              <a:t>.  At one time, almost all of this region was ruled by the </a:t>
            </a:r>
            <a:r>
              <a:rPr lang="en-US" b="1" dirty="0" smtClean="0"/>
              <a:t>Ottoman Empire</a:t>
            </a:r>
            <a:r>
              <a:rPr lang="en-US" dirty="0" smtClean="0"/>
              <a:t>.  Finally, the peoples of the Middle East communicate and trade more with each other than with peoples outside the region.  </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75778" name="Picture 2" descr="http://www.ottomansouvenir.com/img/Maps/Ottoman_Empire_Map_1359-1856.jpg"/>
          <p:cNvPicPr>
            <a:picLocks noGrp="1" noChangeAspect="1" noChangeArrowheads="1"/>
          </p:cNvPicPr>
          <p:nvPr>
            <p:ph idx="1"/>
          </p:nvPr>
        </p:nvPicPr>
        <p:blipFill>
          <a:blip r:embed="rId2" cstate="print"/>
          <a:srcRect/>
          <a:stretch>
            <a:fillRect/>
          </a:stretch>
        </p:blipFill>
        <p:spPr bwMode="auto">
          <a:xfrm>
            <a:off x="92458" y="381000"/>
            <a:ext cx="8904566" cy="5943599"/>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Cultural Regions</a:t>
            </a:r>
            <a:endParaRPr lang="en-US" dirty="0"/>
          </a:p>
        </p:txBody>
      </p:sp>
      <p:sp>
        <p:nvSpPr>
          <p:cNvPr id="3" name="Content Placeholder 2"/>
          <p:cNvSpPr>
            <a:spLocks noGrp="1"/>
          </p:cNvSpPr>
          <p:nvPr>
            <p:ph idx="1"/>
          </p:nvPr>
        </p:nvSpPr>
        <p:spPr>
          <a:xfrm>
            <a:off x="0" y="1371600"/>
            <a:ext cx="3886200" cy="5334000"/>
          </a:xfrm>
        </p:spPr>
        <p:txBody>
          <a:bodyPr>
            <a:normAutofit fontScale="92500"/>
          </a:bodyPr>
          <a:lstStyle/>
          <a:p>
            <a:r>
              <a:rPr lang="en-US" dirty="0" smtClean="0"/>
              <a:t>Important countries in the Middle East include </a:t>
            </a:r>
            <a:r>
              <a:rPr lang="en-US" b="1" dirty="0" smtClean="0"/>
              <a:t>Turkey</a:t>
            </a:r>
            <a:r>
              <a:rPr lang="en-US" dirty="0" smtClean="0"/>
              <a:t>, Iran, </a:t>
            </a:r>
            <a:r>
              <a:rPr lang="en-US" b="1" dirty="0" smtClean="0"/>
              <a:t>Iraq</a:t>
            </a:r>
            <a:r>
              <a:rPr lang="en-US" dirty="0" smtClean="0"/>
              <a:t>, Saudi Arabia, Israel, and Syria.  Major cities in the region include </a:t>
            </a:r>
            <a:r>
              <a:rPr lang="en-US" b="1" dirty="0" smtClean="0"/>
              <a:t>Jerusalem (Israel), </a:t>
            </a:r>
            <a:r>
              <a:rPr lang="en-US" dirty="0" smtClean="0"/>
              <a:t>Baghdad (Iraq), and Tehran (Iran).</a:t>
            </a:r>
            <a:endParaRPr lang="en-US" dirty="0"/>
          </a:p>
        </p:txBody>
      </p:sp>
      <p:pic>
        <p:nvPicPr>
          <p:cNvPr id="60418" name="Picture 2" descr="http://www.lib.utexas.edu/maps/middle_east_and_asia/middle_east_pol_2003.jpg"/>
          <p:cNvPicPr>
            <a:picLocks noChangeAspect="1" noChangeArrowheads="1"/>
          </p:cNvPicPr>
          <p:nvPr/>
        </p:nvPicPr>
        <p:blipFill>
          <a:blip r:embed="rId2" cstate="print"/>
          <a:srcRect/>
          <a:stretch>
            <a:fillRect/>
          </a:stretch>
        </p:blipFill>
        <p:spPr bwMode="auto">
          <a:xfrm>
            <a:off x="4114800" y="1219200"/>
            <a:ext cx="4568886" cy="5419726"/>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226810" y="229918"/>
            <a:ext cx="8688590" cy="639948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Survey of World Cultural Regions</a:t>
            </a:r>
            <a:endParaRPr lang="en-US" dirty="0"/>
          </a:p>
        </p:txBody>
      </p:sp>
      <p:sp>
        <p:nvSpPr>
          <p:cNvPr id="3" name="Content Placeholder 2"/>
          <p:cNvSpPr>
            <a:spLocks noGrp="1"/>
          </p:cNvSpPr>
          <p:nvPr>
            <p:ph idx="1"/>
          </p:nvPr>
        </p:nvSpPr>
        <p:spPr>
          <a:xfrm>
            <a:off x="304800" y="1554163"/>
            <a:ext cx="8686800" cy="1112837"/>
          </a:xfrm>
        </p:spPr>
        <p:txBody>
          <a:bodyPr>
            <a:normAutofit fontScale="77500" lnSpcReduction="20000"/>
          </a:bodyPr>
          <a:lstStyle/>
          <a:p>
            <a:r>
              <a:rPr lang="en-US" b="1" dirty="0" smtClean="0"/>
              <a:t>Cultural Regions </a:t>
            </a:r>
            <a:r>
              <a:rPr lang="en-US" dirty="0" smtClean="0"/>
              <a:t>can be grouped according to a variety of characteristics.  The map below shows one way geographers have grouped the world’s main cultural regions.  </a:t>
            </a:r>
            <a:endParaRPr lang="en-US" dirty="0"/>
          </a:p>
        </p:txBody>
      </p:sp>
      <p:pic>
        <p:nvPicPr>
          <p:cNvPr id="58369" name="Picture 1"/>
          <p:cNvPicPr>
            <a:picLocks noChangeAspect="1" noChangeArrowheads="1"/>
          </p:cNvPicPr>
          <p:nvPr/>
        </p:nvPicPr>
        <p:blipFill>
          <a:blip r:embed="rId2" cstate="print"/>
          <a:srcRect/>
          <a:stretch>
            <a:fillRect/>
          </a:stretch>
        </p:blipFill>
        <p:spPr bwMode="auto">
          <a:xfrm>
            <a:off x="304799" y="2590801"/>
            <a:ext cx="8476891" cy="4191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North America</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Canada and the United States are often considered as belonging to the same cultural region.  The majority language in both countries is </a:t>
            </a:r>
            <a:r>
              <a:rPr lang="en-US" b="1" dirty="0" smtClean="0"/>
              <a:t>English</a:t>
            </a:r>
            <a:r>
              <a:rPr lang="en-US" dirty="0" smtClean="0"/>
              <a:t>.  Both countries were once </a:t>
            </a:r>
            <a:r>
              <a:rPr lang="en-US" b="1" dirty="0" smtClean="0"/>
              <a:t>British colonies</a:t>
            </a:r>
            <a:r>
              <a:rPr lang="en-US" dirty="0" smtClean="0"/>
              <a:t>.  The majority of people in both countries follow the </a:t>
            </a:r>
            <a:r>
              <a:rPr lang="en-US" b="1" dirty="0" smtClean="0"/>
              <a:t>Christian religion</a:t>
            </a:r>
            <a:r>
              <a:rPr lang="en-US" dirty="0" smtClean="0"/>
              <a:t>.  Both were once home to </a:t>
            </a:r>
            <a:r>
              <a:rPr lang="en-US" b="1" dirty="0" smtClean="0"/>
              <a:t>Native American Indians </a:t>
            </a:r>
            <a:r>
              <a:rPr lang="en-US" dirty="0" smtClean="0"/>
              <a:t>and had sparsely settled space in the West, which were gradually settled by pioneers.  Both countries have </a:t>
            </a:r>
            <a:r>
              <a:rPr lang="en-US" b="1" dirty="0" smtClean="0"/>
              <a:t>democratically</a:t>
            </a:r>
            <a:r>
              <a:rPr lang="en-US" dirty="0" smtClean="0"/>
              <a:t> elected governments.  Citizens in both countries follow similar </a:t>
            </a:r>
            <a:r>
              <a:rPr lang="en-US" b="1" dirty="0" smtClean="0"/>
              <a:t>occupations</a:t>
            </a:r>
            <a:r>
              <a:rPr lang="en-US" dirty="0" smtClean="0"/>
              <a:t> and enjoy similar ways of life.</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990600" y="-6518"/>
            <a:ext cx="7467600" cy="660158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North America</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Canada is the world’s </a:t>
            </a:r>
            <a:r>
              <a:rPr lang="en-US" b="1" dirty="0" smtClean="0"/>
              <a:t>second</a:t>
            </a:r>
            <a:r>
              <a:rPr lang="en-US" dirty="0" smtClean="0"/>
              <a:t> largest country in area.  Its </a:t>
            </a:r>
            <a:r>
              <a:rPr lang="en-US" b="1" dirty="0" smtClean="0"/>
              <a:t>population</a:t>
            </a:r>
            <a:r>
              <a:rPr lang="en-US" dirty="0" smtClean="0"/>
              <a:t> is concentrated along its southern border.  Canada plays a key role in the world’s economy and is a </a:t>
            </a:r>
            <a:r>
              <a:rPr lang="en-US" b="1" dirty="0" smtClean="0"/>
              <a:t>major trading partner </a:t>
            </a:r>
            <a:r>
              <a:rPr lang="en-US" dirty="0" smtClean="0"/>
              <a:t>of the United States.  Canada has a long history of conflict between its English and French-speaking citizens, a division that continues today.  In Quebec, the official language is </a:t>
            </a:r>
            <a:r>
              <a:rPr lang="en-US" b="1" dirty="0" smtClean="0"/>
              <a:t>French</a:t>
            </a:r>
            <a:r>
              <a:rPr lang="en-US" dirty="0" smtClean="0"/>
              <a:t>.  The majority of the rest of Canada speaks English.  At the federal (national) level, the country is officially </a:t>
            </a:r>
            <a:r>
              <a:rPr lang="en-US" b="1" dirty="0" smtClean="0"/>
              <a:t>bilingual</a:t>
            </a:r>
            <a:r>
              <a:rPr lang="en-US" dirty="0" smtClean="0"/>
              <a:t>.</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Canada population density map</a:t>
            </a:r>
            <a:endParaRPr lang="en-US" dirty="0"/>
          </a:p>
        </p:txBody>
      </p:sp>
      <p:pic>
        <p:nvPicPr>
          <p:cNvPr id="1026" name="Picture 2" descr="http://media.web.britannica.com/eb-media/10/70010-004-BBFE93FB.gif"/>
          <p:cNvPicPr>
            <a:picLocks noGrp="1" noChangeAspect="1" noChangeArrowheads="1"/>
          </p:cNvPicPr>
          <p:nvPr>
            <p:ph idx="1"/>
          </p:nvPr>
        </p:nvPicPr>
        <p:blipFill>
          <a:blip r:embed="rId2" cstate="print"/>
          <a:srcRect/>
          <a:stretch>
            <a:fillRect/>
          </a:stretch>
        </p:blipFill>
        <p:spPr bwMode="auto">
          <a:xfrm>
            <a:off x="400723" y="1395445"/>
            <a:ext cx="7905078" cy="5233955"/>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North America</a:t>
            </a:r>
            <a:endParaRPr lang="en-US" dirty="0"/>
          </a:p>
        </p:txBody>
      </p:sp>
      <p:sp>
        <p:nvSpPr>
          <p:cNvPr id="3" name="Content Placeholder 2"/>
          <p:cNvSpPr>
            <a:spLocks noGrp="1"/>
          </p:cNvSpPr>
          <p:nvPr>
            <p:ph idx="1"/>
          </p:nvPr>
        </p:nvSpPr>
        <p:spPr/>
        <p:txBody>
          <a:bodyPr/>
          <a:lstStyle/>
          <a:p>
            <a:r>
              <a:rPr lang="en-US" dirty="0" smtClean="0"/>
              <a:t>Within the United States, geographers often identify several distinct cultural regions, such as </a:t>
            </a:r>
            <a:r>
              <a:rPr lang="en-US" b="1" dirty="0" smtClean="0"/>
              <a:t>New England</a:t>
            </a:r>
            <a:r>
              <a:rPr lang="en-US" dirty="0" smtClean="0"/>
              <a:t>, the </a:t>
            </a:r>
            <a:r>
              <a:rPr lang="en-US" b="1" dirty="0" smtClean="0"/>
              <a:t>Middle Atlantic States</a:t>
            </a:r>
            <a:r>
              <a:rPr lang="en-US" dirty="0" smtClean="0"/>
              <a:t>, the Midwest, the South, </a:t>
            </a:r>
            <a:r>
              <a:rPr lang="en-US" b="1" dirty="0" smtClean="0"/>
              <a:t>Texas</a:t>
            </a:r>
            <a:r>
              <a:rPr lang="en-US" dirty="0" smtClean="0"/>
              <a:t>, the Southwest, and the Far West.  Each of these regions has its own distinct cultural patterns, including regional accents, </a:t>
            </a:r>
            <a:r>
              <a:rPr lang="en-US" b="1" dirty="0" smtClean="0"/>
              <a:t>favorite foods </a:t>
            </a:r>
            <a:r>
              <a:rPr lang="en-US" dirty="0" smtClean="0"/>
              <a:t>and fashions, and typical occupations.</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North America</a:t>
            </a:r>
            <a:endParaRPr lang="en-US" dirty="0"/>
          </a:p>
        </p:txBody>
      </p:sp>
      <p:sp>
        <p:nvSpPr>
          <p:cNvPr id="3" name="Content Placeholder 2"/>
          <p:cNvSpPr>
            <a:spLocks noGrp="1"/>
          </p:cNvSpPr>
          <p:nvPr>
            <p:ph idx="1"/>
          </p:nvPr>
        </p:nvSpPr>
        <p:spPr>
          <a:xfrm>
            <a:off x="304800" y="1371600"/>
            <a:ext cx="3581400" cy="5334000"/>
          </a:xfrm>
        </p:spPr>
        <p:txBody>
          <a:bodyPr>
            <a:normAutofit fontScale="70000" lnSpcReduction="20000"/>
          </a:bodyPr>
          <a:lstStyle/>
          <a:p>
            <a:r>
              <a:rPr lang="en-US" dirty="0" smtClean="0"/>
              <a:t>Regions of Texas.  Even within Texas itself, geographers can identify several regions:  the </a:t>
            </a:r>
            <a:r>
              <a:rPr lang="en-US" b="1" dirty="0" smtClean="0"/>
              <a:t>Gulf Coast</a:t>
            </a:r>
            <a:r>
              <a:rPr lang="en-US" dirty="0" smtClean="0"/>
              <a:t>, South Texas Plains, </a:t>
            </a:r>
            <a:r>
              <a:rPr lang="en-US" b="1" dirty="0" smtClean="0"/>
              <a:t>Piney Woods</a:t>
            </a:r>
            <a:r>
              <a:rPr lang="en-US" dirty="0" smtClean="0"/>
              <a:t>, Prairies and Lakes, Hill Country, Big Bend Country, and the Panhandle Plains.  Each of these regions has its own </a:t>
            </a:r>
            <a:r>
              <a:rPr lang="en-US" b="1" dirty="0" smtClean="0"/>
              <a:t>landscapes</a:t>
            </a:r>
            <a:r>
              <a:rPr lang="en-US" dirty="0" smtClean="0"/>
              <a:t> and traditions.  For example, the Big Bend Country in the southwest is dry, while the Gulf Coast is warm, humid, and </a:t>
            </a:r>
            <a:r>
              <a:rPr lang="en-US" b="1" dirty="0" smtClean="0"/>
              <a:t>densely populated</a:t>
            </a:r>
            <a:r>
              <a:rPr lang="en-US" dirty="0" smtClean="0"/>
              <a:t>.</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4038600" y="1285405"/>
            <a:ext cx="4419600" cy="477249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North America</a:t>
            </a:r>
            <a:endParaRPr lang="en-US" dirty="0"/>
          </a:p>
        </p:txBody>
      </p:sp>
      <p:sp>
        <p:nvSpPr>
          <p:cNvPr id="3" name="Content Placeholder 2"/>
          <p:cNvSpPr>
            <a:spLocks noGrp="1"/>
          </p:cNvSpPr>
          <p:nvPr>
            <p:ph idx="1"/>
          </p:nvPr>
        </p:nvSpPr>
        <p:spPr>
          <a:xfrm>
            <a:off x="5867400" y="1554162"/>
            <a:ext cx="3124200" cy="5303838"/>
          </a:xfrm>
        </p:spPr>
        <p:txBody>
          <a:bodyPr>
            <a:normAutofit fontScale="70000" lnSpcReduction="20000"/>
          </a:bodyPr>
          <a:lstStyle/>
          <a:p>
            <a:r>
              <a:rPr lang="en-US" dirty="0" smtClean="0"/>
              <a:t>Major Cities.  In Canada, major cities include </a:t>
            </a:r>
            <a:r>
              <a:rPr lang="en-US" b="1" dirty="0" smtClean="0"/>
              <a:t>Montreal</a:t>
            </a:r>
            <a:r>
              <a:rPr lang="en-US" dirty="0" smtClean="0"/>
              <a:t>, Toronto, </a:t>
            </a:r>
            <a:r>
              <a:rPr lang="en-US" b="1" dirty="0" smtClean="0"/>
              <a:t>Quebec</a:t>
            </a:r>
            <a:r>
              <a:rPr lang="en-US" dirty="0" smtClean="0"/>
              <a:t>, and Vancouver.  Major cities in the United States include </a:t>
            </a:r>
            <a:r>
              <a:rPr lang="en-US" b="1" dirty="0" smtClean="0"/>
              <a:t>New York City</a:t>
            </a:r>
            <a:r>
              <a:rPr lang="en-US" dirty="0" smtClean="0"/>
              <a:t>, Los Angeles, Dallas, Philadelphia, Chicago, Miami, and Washington, D.C.  Major cities of Texas include Houston, </a:t>
            </a:r>
            <a:r>
              <a:rPr lang="en-US" b="1" dirty="0" smtClean="0"/>
              <a:t>Dallas</a:t>
            </a:r>
            <a:r>
              <a:rPr lang="en-US" dirty="0" smtClean="0"/>
              <a:t>, Forth Worth, Austin, San Antonio, and El Paso.</a:t>
            </a:r>
            <a:endParaRPr lang="en-US" dirty="0"/>
          </a:p>
        </p:txBody>
      </p:sp>
      <p:pic>
        <p:nvPicPr>
          <p:cNvPr id="41986" name="Picture 2" descr="http://images.nationmaster.com/images/motw/americas/canada_pol_94.jpg"/>
          <p:cNvPicPr>
            <a:picLocks noChangeAspect="1" noChangeArrowheads="1"/>
          </p:cNvPicPr>
          <p:nvPr/>
        </p:nvPicPr>
        <p:blipFill>
          <a:blip r:embed="rId2" cstate="print"/>
          <a:srcRect/>
          <a:stretch>
            <a:fillRect/>
          </a:stretch>
        </p:blipFill>
        <p:spPr bwMode="auto">
          <a:xfrm>
            <a:off x="838200" y="1098486"/>
            <a:ext cx="4724400" cy="5683314"/>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Latin America</a:t>
            </a:r>
            <a:endParaRPr lang="en-US" dirty="0"/>
          </a:p>
        </p:txBody>
      </p:sp>
      <p:sp>
        <p:nvSpPr>
          <p:cNvPr id="3" name="Content Placeholder 2"/>
          <p:cNvSpPr>
            <a:spLocks noGrp="1"/>
          </p:cNvSpPr>
          <p:nvPr>
            <p:ph idx="1"/>
          </p:nvPr>
        </p:nvSpPr>
        <p:spPr>
          <a:xfrm>
            <a:off x="304800" y="1371600"/>
            <a:ext cx="2819400" cy="5715000"/>
          </a:xfrm>
        </p:spPr>
        <p:txBody>
          <a:bodyPr>
            <a:normAutofit fontScale="85000" lnSpcReduction="20000"/>
          </a:bodyPr>
          <a:lstStyle/>
          <a:p>
            <a:r>
              <a:rPr lang="en-US" dirty="0" smtClean="0"/>
              <a:t>The name “</a:t>
            </a:r>
            <a:r>
              <a:rPr lang="en-US" b="1" dirty="0" smtClean="0"/>
              <a:t>Latin America</a:t>
            </a:r>
            <a:r>
              <a:rPr lang="en-US" dirty="0" smtClean="0"/>
              <a:t>” is applied to all of the Americas south of the United States.  This large cultural region consists of four main areas – </a:t>
            </a:r>
            <a:r>
              <a:rPr lang="en-US" b="1" dirty="0" smtClean="0"/>
              <a:t>Mexico</a:t>
            </a:r>
            <a:r>
              <a:rPr lang="en-US" dirty="0" smtClean="0"/>
              <a:t>, Central America, the West Indies (Caribbean), and South America.</a:t>
            </a:r>
            <a:endParaRPr lang="en-US" dirty="0"/>
          </a:p>
        </p:txBody>
      </p:sp>
      <p:pic>
        <p:nvPicPr>
          <p:cNvPr id="40964" name="Picture 4" descr="http://educatoral.com/img/latin_am_map.jpg"/>
          <p:cNvPicPr>
            <a:picLocks noChangeAspect="1" noChangeArrowheads="1"/>
          </p:cNvPicPr>
          <p:nvPr/>
        </p:nvPicPr>
        <p:blipFill>
          <a:blip r:embed="rId2" cstate="print"/>
          <a:srcRect/>
          <a:stretch>
            <a:fillRect/>
          </a:stretch>
        </p:blipFill>
        <p:spPr bwMode="auto">
          <a:xfrm>
            <a:off x="3733800" y="252570"/>
            <a:ext cx="5105400" cy="6281582"/>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Latin America</a:t>
            </a:r>
            <a:endParaRPr lang="en-US" dirty="0"/>
          </a:p>
        </p:txBody>
      </p:sp>
      <p:sp>
        <p:nvSpPr>
          <p:cNvPr id="3" name="Content Placeholder 2"/>
          <p:cNvSpPr>
            <a:spLocks noGrp="1"/>
          </p:cNvSpPr>
          <p:nvPr>
            <p:ph idx="1"/>
          </p:nvPr>
        </p:nvSpPr>
        <p:spPr>
          <a:xfrm>
            <a:off x="5410200" y="1554162"/>
            <a:ext cx="3581400" cy="5303838"/>
          </a:xfrm>
        </p:spPr>
        <p:txBody>
          <a:bodyPr>
            <a:normAutofit fontScale="85000" lnSpcReduction="20000"/>
          </a:bodyPr>
          <a:lstStyle/>
          <a:p>
            <a:r>
              <a:rPr lang="en-US" dirty="0" smtClean="0"/>
              <a:t>The region is called “Latin America” because it was once colonized by </a:t>
            </a:r>
            <a:r>
              <a:rPr lang="en-US" b="1" dirty="0" smtClean="0"/>
              <a:t>Spain and Portugal</a:t>
            </a:r>
            <a:r>
              <a:rPr lang="en-US" dirty="0" smtClean="0"/>
              <a:t>, whose languages come from </a:t>
            </a:r>
            <a:r>
              <a:rPr lang="en-US" b="1" dirty="0" smtClean="0"/>
              <a:t>Latin</a:t>
            </a:r>
            <a:r>
              <a:rPr lang="en-US" dirty="0" smtClean="0"/>
              <a:t>.  </a:t>
            </a:r>
            <a:r>
              <a:rPr lang="en-US" b="1" dirty="0" smtClean="0"/>
              <a:t>European conquerors</a:t>
            </a:r>
            <a:r>
              <a:rPr lang="en-US" dirty="0" smtClean="0"/>
              <a:t> failed to recognize Native American ownership of their land, since they saw “Indians” as non-Christian and uncivilized.</a:t>
            </a:r>
          </a:p>
        </p:txBody>
      </p:sp>
      <p:pic>
        <p:nvPicPr>
          <p:cNvPr id="39938" name="Picture 2" descr="http://upload.wikimedia.org/wikipedia/commons/thumb/b/b0/Colonization_of_the_Americas_1750.PNG/300px-Colonization_of_the_Americas_1750.PNG"/>
          <p:cNvPicPr>
            <a:picLocks noChangeAspect="1" noChangeArrowheads="1"/>
          </p:cNvPicPr>
          <p:nvPr/>
        </p:nvPicPr>
        <p:blipFill>
          <a:blip r:embed="rId2" cstate="print"/>
          <a:srcRect/>
          <a:stretch>
            <a:fillRect/>
          </a:stretch>
        </p:blipFill>
        <p:spPr bwMode="auto">
          <a:xfrm>
            <a:off x="685800" y="1227582"/>
            <a:ext cx="4114800" cy="5458968"/>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Latin America</a:t>
            </a:r>
            <a:endParaRPr lang="en-US" dirty="0"/>
          </a:p>
        </p:txBody>
      </p:sp>
      <p:sp>
        <p:nvSpPr>
          <p:cNvPr id="3" name="Content Placeholder 2"/>
          <p:cNvSpPr>
            <a:spLocks noGrp="1"/>
          </p:cNvSpPr>
          <p:nvPr>
            <p:ph idx="1"/>
          </p:nvPr>
        </p:nvSpPr>
        <p:spPr>
          <a:xfrm>
            <a:off x="6096000" y="1554162"/>
            <a:ext cx="2895600" cy="5151438"/>
          </a:xfrm>
        </p:spPr>
        <p:txBody>
          <a:bodyPr>
            <a:normAutofit fontScale="77500" lnSpcReduction="20000"/>
          </a:bodyPr>
          <a:lstStyle/>
          <a:p>
            <a:r>
              <a:rPr lang="en-US" dirty="0" smtClean="0"/>
              <a:t>Many Latin Americans today are of mixed </a:t>
            </a:r>
            <a:r>
              <a:rPr lang="en-US" b="1" dirty="0" smtClean="0"/>
              <a:t>Native American Indian and European descent</a:t>
            </a:r>
            <a:r>
              <a:rPr lang="en-US" dirty="0" smtClean="0"/>
              <a:t>.  Most speak </a:t>
            </a:r>
            <a:r>
              <a:rPr lang="en-US" b="1" dirty="0" smtClean="0"/>
              <a:t>Spanish or Portuguese</a:t>
            </a:r>
            <a:r>
              <a:rPr lang="en-US" dirty="0" smtClean="0"/>
              <a:t> and follow the </a:t>
            </a:r>
            <a:r>
              <a:rPr lang="en-US" b="1" dirty="0" smtClean="0"/>
              <a:t>Catholic religion</a:t>
            </a:r>
            <a:r>
              <a:rPr lang="en-US" dirty="0" smtClean="0"/>
              <a:t>.  People in this region share a common history and many traditions.</a:t>
            </a:r>
            <a:endParaRPr lang="en-US" dirty="0"/>
          </a:p>
        </p:txBody>
      </p:sp>
      <p:pic>
        <p:nvPicPr>
          <p:cNvPr id="38914" name="Picture 2" descr="http://www.hispanicallyspeakingnews.com/uploads/images/article-images/catholics-in-mexico.jpg"/>
          <p:cNvPicPr>
            <a:picLocks noChangeAspect="1" noChangeArrowheads="1"/>
          </p:cNvPicPr>
          <p:nvPr/>
        </p:nvPicPr>
        <p:blipFill>
          <a:blip r:embed="rId2" cstate="print"/>
          <a:srcRect/>
          <a:stretch>
            <a:fillRect/>
          </a:stretch>
        </p:blipFill>
        <p:spPr bwMode="auto">
          <a:xfrm>
            <a:off x="457200" y="2286000"/>
            <a:ext cx="5705475" cy="3781425"/>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descr="http://www.theodora.com/maps/world/world_language_map_transparent.gif"/>
          <p:cNvPicPr>
            <a:picLocks noGrp="1" noChangeAspect="1" noChangeArrowheads="1"/>
          </p:cNvPicPr>
          <p:nvPr>
            <p:ph idx="1"/>
          </p:nvPr>
        </p:nvPicPr>
        <p:blipFill>
          <a:blip r:embed="rId2" cstate="print"/>
          <a:srcRect/>
          <a:stretch>
            <a:fillRect/>
          </a:stretch>
        </p:blipFill>
        <p:spPr bwMode="auto">
          <a:xfrm>
            <a:off x="533400" y="1243161"/>
            <a:ext cx="8153400" cy="5196534"/>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Latin America</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Major Features.  A country is a </a:t>
            </a:r>
            <a:r>
              <a:rPr lang="en-US" b="1" dirty="0" smtClean="0"/>
              <a:t>human-made political unit</a:t>
            </a:r>
            <a:r>
              <a:rPr lang="en-US" dirty="0" smtClean="0"/>
              <a:t>, with its own government and boundaries.  Major countries in Latin America include Mexico, </a:t>
            </a:r>
            <a:r>
              <a:rPr lang="en-US" b="1" dirty="0" smtClean="0"/>
              <a:t>Brazil</a:t>
            </a:r>
            <a:r>
              <a:rPr lang="en-US" dirty="0" smtClean="0"/>
              <a:t>, Argentina, Chile, Peru, </a:t>
            </a:r>
            <a:r>
              <a:rPr lang="en-US" b="1" dirty="0" smtClean="0"/>
              <a:t>Venezuela</a:t>
            </a:r>
            <a:r>
              <a:rPr lang="en-US" dirty="0" smtClean="0"/>
              <a:t> and Cuba.  Major cities in the region include Mexico City, </a:t>
            </a:r>
            <a:r>
              <a:rPr lang="en-US" b="1" dirty="0" smtClean="0"/>
              <a:t>Rio de Janeiro </a:t>
            </a:r>
            <a:r>
              <a:rPr lang="en-US" dirty="0" smtClean="0"/>
              <a:t>(Brazil), Buenos Aires (Argentina), Lima (Peru), and Santiago (Chile).  The </a:t>
            </a:r>
            <a:r>
              <a:rPr lang="en-US" b="1" dirty="0" smtClean="0"/>
              <a:t>Panama Canal </a:t>
            </a:r>
            <a:r>
              <a:rPr lang="en-US" dirty="0" smtClean="0"/>
              <a:t>is another important human-made feature in this region.  This 48-mile canal through Panama joins the Atlantic and Pacific Oceans and serves as a major route for international trade.</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Essential Questions</a:t>
            </a:r>
            <a:endParaRPr lang="en-US" dirty="0"/>
          </a:p>
        </p:txBody>
      </p:sp>
      <p:sp>
        <p:nvSpPr>
          <p:cNvPr id="3" name="Content Placeholder 2"/>
          <p:cNvSpPr>
            <a:spLocks noGrp="1"/>
          </p:cNvSpPr>
          <p:nvPr>
            <p:ph idx="1"/>
          </p:nvPr>
        </p:nvSpPr>
        <p:spPr/>
        <p:txBody>
          <a:bodyPr/>
          <a:lstStyle/>
          <a:p>
            <a:r>
              <a:rPr lang="en-US" dirty="0" smtClean="0"/>
              <a:t>How do different cultural regions around the world compare to one another?</a:t>
            </a:r>
          </a:p>
          <a:p>
            <a:r>
              <a:rPr lang="en-US" dirty="0" smtClean="0"/>
              <a:t>Where can you find the main countries and major cities of the world?</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Europe</a:t>
            </a:r>
            <a:endParaRPr lang="en-US" dirty="0"/>
          </a:p>
        </p:txBody>
      </p:sp>
      <p:sp>
        <p:nvSpPr>
          <p:cNvPr id="3" name="Content Placeholder 2"/>
          <p:cNvSpPr>
            <a:spLocks noGrp="1"/>
          </p:cNvSpPr>
          <p:nvPr>
            <p:ph idx="1"/>
          </p:nvPr>
        </p:nvSpPr>
        <p:spPr>
          <a:xfrm>
            <a:off x="304800" y="1554162"/>
            <a:ext cx="3352800" cy="4525963"/>
          </a:xfrm>
        </p:spPr>
        <p:txBody>
          <a:bodyPr>
            <a:normAutofit fontScale="77500" lnSpcReduction="20000"/>
          </a:bodyPr>
          <a:lstStyle/>
          <a:p>
            <a:r>
              <a:rPr lang="en-US" dirty="0" smtClean="0"/>
              <a:t>Europe and Asia share the same land mass, which is so large that geographers have divided it into </a:t>
            </a:r>
            <a:r>
              <a:rPr lang="en-US" b="1" dirty="0" smtClean="0"/>
              <a:t>two continents</a:t>
            </a:r>
            <a:r>
              <a:rPr lang="en-US" dirty="0" smtClean="0"/>
              <a:t>.  Europe’s location, close to Africa and the Middle East, enabled Europeans to borrow heavily from the cultures of both of these regions.</a:t>
            </a:r>
            <a:endParaRPr lang="en-US" dirty="0"/>
          </a:p>
        </p:txBody>
      </p:sp>
      <p:pic>
        <p:nvPicPr>
          <p:cNvPr id="36866" name="Picture 2" descr="http://www.lonelyplanet.com/maps/europe/map_of_europe.jpg"/>
          <p:cNvPicPr>
            <a:picLocks noChangeAspect="1" noChangeArrowheads="1"/>
          </p:cNvPicPr>
          <p:nvPr/>
        </p:nvPicPr>
        <p:blipFill>
          <a:blip r:embed="rId2" cstate="print"/>
          <a:srcRect/>
          <a:stretch>
            <a:fillRect/>
          </a:stretch>
        </p:blipFill>
        <p:spPr bwMode="auto">
          <a:xfrm>
            <a:off x="4038600" y="1804517"/>
            <a:ext cx="4876800" cy="3662833"/>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Europe</a:t>
            </a:r>
            <a:endParaRPr lang="en-US" dirty="0"/>
          </a:p>
        </p:txBody>
      </p:sp>
      <p:sp>
        <p:nvSpPr>
          <p:cNvPr id="3" name="Content Placeholder 2"/>
          <p:cNvSpPr>
            <a:spLocks noGrp="1"/>
          </p:cNvSpPr>
          <p:nvPr>
            <p:ph idx="1"/>
          </p:nvPr>
        </p:nvSpPr>
        <p:spPr>
          <a:xfrm>
            <a:off x="0" y="1554162"/>
            <a:ext cx="2667000" cy="4999038"/>
          </a:xfrm>
        </p:spPr>
        <p:txBody>
          <a:bodyPr>
            <a:normAutofit fontScale="77500" lnSpcReduction="20000"/>
          </a:bodyPr>
          <a:lstStyle/>
          <a:p>
            <a:r>
              <a:rPr lang="en-US" dirty="0" smtClean="0"/>
              <a:t>The </a:t>
            </a:r>
            <a:r>
              <a:rPr lang="en-US" b="1" dirty="0" smtClean="0"/>
              <a:t>Greeks</a:t>
            </a:r>
            <a:r>
              <a:rPr lang="en-US" dirty="0" smtClean="0"/>
              <a:t> were the first Europeans to develop their own </a:t>
            </a:r>
            <a:r>
              <a:rPr lang="en-US" b="1" dirty="0" smtClean="0"/>
              <a:t>civilization</a:t>
            </a:r>
            <a:r>
              <a:rPr lang="en-US" dirty="0" smtClean="0"/>
              <a:t>.  Their culture has had a lasting impact on </a:t>
            </a:r>
            <a:r>
              <a:rPr lang="en-US" b="1" dirty="0" smtClean="0"/>
              <a:t>Western civilization</a:t>
            </a:r>
            <a:r>
              <a:rPr lang="en-US" dirty="0" smtClean="0"/>
              <a:t>.  It sets standards against which later peoples measured themselves.  </a:t>
            </a:r>
            <a:endParaRPr lang="en-US" dirty="0"/>
          </a:p>
        </p:txBody>
      </p:sp>
      <p:pic>
        <p:nvPicPr>
          <p:cNvPr id="38914" name="Picture 2" descr="http://www.gods-word-first.org/Images/greek-empire-map.gif"/>
          <p:cNvPicPr>
            <a:picLocks noChangeAspect="1" noChangeArrowheads="1"/>
          </p:cNvPicPr>
          <p:nvPr/>
        </p:nvPicPr>
        <p:blipFill>
          <a:blip r:embed="rId2" cstate="print"/>
          <a:srcRect/>
          <a:stretch>
            <a:fillRect/>
          </a:stretch>
        </p:blipFill>
        <p:spPr bwMode="auto">
          <a:xfrm>
            <a:off x="2743200" y="1752600"/>
            <a:ext cx="6096000" cy="4572000"/>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Europe</a:t>
            </a:r>
            <a:endParaRPr lang="en-US" dirty="0"/>
          </a:p>
        </p:txBody>
      </p:sp>
      <p:sp>
        <p:nvSpPr>
          <p:cNvPr id="3" name="Content Placeholder 2"/>
          <p:cNvSpPr>
            <a:spLocks noGrp="1"/>
          </p:cNvSpPr>
          <p:nvPr>
            <p:ph idx="1"/>
          </p:nvPr>
        </p:nvSpPr>
        <p:spPr>
          <a:xfrm>
            <a:off x="5562600" y="1798637"/>
            <a:ext cx="3657600" cy="4525963"/>
          </a:xfrm>
        </p:spPr>
        <p:txBody>
          <a:bodyPr>
            <a:normAutofit fontScale="92500" lnSpcReduction="20000"/>
          </a:bodyPr>
          <a:lstStyle/>
          <a:p>
            <a:r>
              <a:rPr lang="en-US" dirty="0" smtClean="0"/>
              <a:t>Much of Europe was later united by the </a:t>
            </a:r>
            <a:r>
              <a:rPr lang="en-US" b="1" dirty="0" smtClean="0"/>
              <a:t>Romans</a:t>
            </a:r>
            <a:r>
              <a:rPr lang="en-US" dirty="0" smtClean="0"/>
              <a:t>.  After the fall of the Roman Empire, Europe became divided into a series of warring kingdoms with their own </a:t>
            </a:r>
            <a:r>
              <a:rPr lang="en-US" b="1" dirty="0" smtClean="0"/>
              <a:t>languages and cultures..</a:t>
            </a:r>
            <a:endParaRPr lang="en-US" b="1" dirty="0"/>
          </a:p>
        </p:txBody>
      </p:sp>
      <p:pic>
        <p:nvPicPr>
          <p:cNvPr id="82946" name="Picture 2" descr="http://www.gods-word-first.org/Images/roman-empire-map.gif"/>
          <p:cNvPicPr>
            <a:picLocks noChangeAspect="1" noChangeArrowheads="1"/>
          </p:cNvPicPr>
          <p:nvPr/>
        </p:nvPicPr>
        <p:blipFill>
          <a:blip r:embed="rId2" cstate="print"/>
          <a:srcRect/>
          <a:stretch>
            <a:fillRect/>
          </a:stretch>
        </p:blipFill>
        <p:spPr bwMode="auto">
          <a:xfrm>
            <a:off x="152400" y="1905000"/>
            <a:ext cx="5384800" cy="4038600"/>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Europe</a:t>
            </a:r>
            <a:endParaRPr lang="en-US" dirty="0"/>
          </a:p>
        </p:txBody>
      </p:sp>
      <p:sp>
        <p:nvSpPr>
          <p:cNvPr id="3" name="Content Placeholder 2"/>
          <p:cNvSpPr>
            <a:spLocks noGrp="1"/>
          </p:cNvSpPr>
          <p:nvPr>
            <p:ph idx="1"/>
          </p:nvPr>
        </p:nvSpPr>
        <p:spPr>
          <a:xfrm>
            <a:off x="5867400" y="1554162"/>
            <a:ext cx="3124200" cy="5303838"/>
          </a:xfrm>
        </p:spPr>
        <p:txBody>
          <a:bodyPr>
            <a:normAutofit fontScale="92500" lnSpcReduction="20000"/>
          </a:bodyPr>
          <a:lstStyle/>
          <a:p>
            <a:r>
              <a:rPr lang="en-US" dirty="0" smtClean="0"/>
              <a:t>Nevertheless, Europeans remained united by the </a:t>
            </a:r>
            <a:r>
              <a:rPr lang="en-US" b="1" dirty="0" smtClean="0"/>
              <a:t>Christian religion</a:t>
            </a:r>
            <a:r>
              <a:rPr lang="en-US" dirty="0" smtClean="0"/>
              <a:t>.  In the late 1400s, Europeans again became leaders in technology and culture during the </a:t>
            </a:r>
            <a:r>
              <a:rPr lang="en-US" b="1" dirty="0" smtClean="0"/>
              <a:t>Renaissance</a:t>
            </a:r>
            <a:r>
              <a:rPr lang="en-US" dirty="0" smtClean="0"/>
              <a:t>.</a:t>
            </a:r>
            <a:endParaRPr lang="en-US" dirty="0"/>
          </a:p>
        </p:txBody>
      </p:sp>
      <p:pic>
        <p:nvPicPr>
          <p:cNvPr id="83970" name="Picture 2" descr="http://history.hanover.edu/courses/art/micsis1.jpg"/>
          <p:cNvPicPr>
            <a:picLocks noChangeAspect="1" noChangeArrowheads="1"/>
          </p:cNvPicPr>
          <p:nvPr/>
        </p:nvPicPr>
        <p:blipFill>
          <a:blip r:embed="rId2" cstate="print"/>
          <a:srcRect/>
          <a:stretch>
            <a:fillRect/>
          </a:stretch>
        </p:blipFill>
        <p:spPr bwMode="auto">
          <a:xfrm>
            <a:off x="457200" y="2209800"/>
            <a:ext cx="5155563" cy="3524251"/>
          </a:xfrm>
          <a:prstGeom prst="rect">
            <a:avLst/>
          </a:prstGeom>
          <a:noFill/>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Europe</a:t>
            </a:r>
            <a:endParaRPr lang="en-US" dirty="0"/>
          </a:p>
        </p:txBody>
      </p:sp>
      <p:sp>
        <p:nvSpPr>
          <p:cNvPr id="3" name="Content Placeholder 2"/>
          <p:cNvSpPr>
            <a:spLocks noGrp="1"/>
          </p:cNvSpPr>
          <p:nvPr>
            <p:ph idx="1"/>
          </p:nvPr>
        </p:nvSpPr>
        <p:spPr/>
        <p:txBody>
          <a:bodyPr/>
          <a:lstStyle/>
          <a:p>
            <a:r>
              <a:rPr lang="en-US" dirty="0" smtClean="0"/>
              <a:t>Europe remained the most powerful and </a:t>
            </a:r>
            <a:r>
              <a:rPr lang="en-US" b="1" dirty="0" smtClean="0"/>
              <a:t>technologically advanced </a:t>
            </a:r>
            <a:r>
              <a:rPr lang="en-US" dirty="0" smtClean="0"/>
              <a:t>region of the world for the next 500 years.  It was further propelled by the </a:t>
            </a:r>
            <a:r>
              <a:rPr lang="en-US" b="1" dirty="0" smtClean="0"/>
              <a:t>French and Industrial Revolutions</a:t>
            </a:r>
            <a:r>
              <a:rPr lang="en-US" dirty="0" smtClean="0"/>
              <a:t>.  European nations colonized vast regions around the world and spread their technology and many aspects of their way of life.  </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European colonization 1750</a:t>
            </a:r>
            <a:endParaRPr lang="en-US" dirty="0"/>
          </a:p>
        </p:txBody>
      </p:sp>
      <p:pic>
        <p:nvPicPr>
          <p:cNvPr id="78850" name="Picture 2" descr="File:Colonization of the Americas 1750.PNG">
            <a:hlinkClick r:id="rId2"/>
          </p:cNvPr>
          <p:cNvPicPr>
            <a:picLocks noGrp="1" noChangeAspect="1" noChangeArrowheads="1"/>
          </p:cNvPicPr>
          <p:nvPr>
            <p:ph idx="1"/>
          </p:nvPr>
        </p:nvPicPr>
        <p:blipFill>
          <a:blip r:embed="rId3" cstate="print"/>
          <a:srcRect/>
          <a:stretch>
            <a:fillRect/>
          </a:stretch>
        </p:blipFill>
        <p:spPr bwMode="auto">
          <a:xfrm>
            <a:off x="2514600" y="1371600"/>
            <a:ext cx="3993625" cy="5292437"/>
          </a:xfrm>
          <a:prstGeom prst="rect">
            <a:avLst/>
          </a:prstGeom>
          <a:no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79874" name="Picture 2" descr="http://www.worldology.com/Europe/images/pre_war_africa.jpg"/>
          <p:cNvPicPr>
            <a:picLocks noGrp="1" noChangeAspect="1" noChangeArrowheads="1"/>
          </p:cNvPicPr>
          <p:nvPr>
            <p:ph idx="1"/>
          </p:nvPr>
        </p:nvPicPr>
        <p:blipFill>
          <a:blip r:embed="rId2" cstate="print"/>
          <a:srcRect/>
          <a:stretch>
            <a:fillRect/>
          </a:stretch>
        </p:blipFill>
        <p:spPr bwMode="auto">
          <a:xfrm>
            <a:off x="2286000" y="1187482"/>
            <a:ext cx="4572000" cy="5440680"/>
          </a:xfrm>
          <a:prstGeom prst="rect">
            <a:avLst/>
          </a:prstGeo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Europe</a:t>
            </a:r>
            <a:endParaRPr lang="en-US" dirty="0"/>
          </a:p>
        </p:txBody>
      </p:sp>
      <p:sp>
        <p:nvSpPr>
          <p:cNvPr id="3" name="Content Placeholder 2"/>
          <p:cNvSpPr>
            <a:spLocks noGrp="1"/>
          </p:cNvSpPr>
          <p:nvPr>
            <p:ph idx="1"/>
          </p:nvPr>
        </p:nvSpPr>
        <p:spPr/>
        <p:txBody>
          <a:bodyPr/>
          <a:lstStyle/>
          <a:p>
            <a:r>
              <a:rPr lang="en-US" dirty="0" smtClean="0"/>
              <a:t>Europeans then fought </a:t>
            </a:r>
            <a:r>
              <a:rPr lang="en-US" b="1" dirty="0" smtClean="0"/>
              <a:t>two major world wars</a:t>
            </a:r>
            <a:r>
              <a:rPr lang="en-US" dirty="0" smtClean="0"/>
              <a:t>, resulting in unprecedented death and destruction.  World War II stimulated the desire for </a:t>
            </a:r>
            <a:r>
              <a:rPr lang="en-US" b="1" dirty="0" smtClean="0"/>
              <a:t>independence</a:t>
            </a:r>
            <a:r>
              <a:rPr lang="en-US" dirty="0" smtClean="0"/>
              <a:t> in the colonies of Africa and Asia.  European colonial powers had spent their energies fighting </a:t>
            </a:r>
            <a:r>
              <a:rPr lang="en-US" b="1" dirty="0" smtClean="0"/>
              <a:t>World War II </a:t>
            </a:r>
            <a:r>
              <a:rPr lang="en-US" dirty="0" smtClean="0"/>
              <a:t>and could not resist these independence movements.</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Europe</a:t>
            </a:r>
            <a:endParaRPr lang="en-US" dirty="0"/>
          </a:p>
        </p:txBody>
      </p:sp>
      <p:sp>
        <p:nvSpPr>
          <p:cNvPr id="3" name="Content Placeholder 2"/>
          <p:cNvSpPr>
            <a:spLocks noGrp="1"/>
          </p:cNvSpPr>
          <p:nvPr>
            <p:ph idx="1"/>
          </p:nvPr>
        </p:nvSpPr>
        <p:spPr>
          <a:xfrm>
            <a:off x="304800" y="1554162"/>
            <a:ext cx="3276600" cy="4999038"/>
          </a:xfrm>
        </p:spPr>
        <p:txBody>
          <a:bodyPr>
            <a:normAutofit fontScale="77500" lnSpcReduction="20000"/>
          </a:bodyPr>
          <a:lstStyle/>
          <a:p>
            <a:r>
              <a:rPr lang="en-US" dirty="0" smtClean="0"/>
              <a:t>Today, Europe consists of a number of nations.  Most of them are now united in the </a:t>
            </a:r>
            <a:r>
              <a:rPr lang="en-US" b="1" dirty="0" smtClean="0"/>
              <a:t>European Union</a:t>
            </a:r>
            <a:r>
              <a:rPr lang="en-US" dirty="0" smtClean="0"/>
              <a:t>.  In general, Europeans have </a:t>
            </a:r>
            <a:r>
              <a:rPr lang="en-US" b="1" dirty="0" smtClean="0"/>
              <a:t>democratic governments</a:t>
            </a:r>
            <a:r>
              <a:rPr lang="en-US" dirty="0" smtClean="0"/>
              <a:t>, </a:t>
            </a:r>
            <a:r>
              <a:rPr lang="en-US" b="1" dirty="0" smtClean="0"/>
              <a:t>high standards  of living</a:t>
            </a:r>
            <a:r>
              <a:rPr lang="en-US" dirty="0" smtClean="0"/>
              <a:t>, strong educational systems, and small families.  Many Europeans follow the Christian religion.</a:t>
            </a:r>
            <a:endParaRPr lang="en-US" dirty="0"/>
          </a:p>
        </p:txBody>
      </p:sp>
      <p:pic>
        <p:nvPicPr>
          <p:cNvPr id="32770" name="Picture 2" descr="http://www.youreuropemap.com/european_union_map_2008.gif"/>
          <p:cNvPicPr>
            <a:picLocks noChangeAspect="1" noChangeArrowheads="1"/>
          </p:cNvPicPr>
          <p:nvPr/>
        </p:nvPicPr>
        <p:blipFill>
          <a:blip r:embed="rId2" cstate="print"/>
          <a:srcRect/>
          <a:stretch>
            <a:fillRect/>
          </a:stretch>
        </p:blipFill>
        <p:spPr bwMode="auto">
          <a:xfrm>
            <a:off x="3733800" y="1905000"/>
            <a:ext cx="5153298" cy="4124325"/>
          </a:xfrm>
          <a:prstGeom prst="rect">
            <a:avLst/>
          </a:prstGeom>
          <a:noFill/>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80898" name="Picture 2" descr="http://www.econguru.com/wp-content/uploads/2009/01/gdp-ppp-per-capita-worldmap-2008-cia-factbook-thumb.png"/>
          <p:cNvPicPr>
            <a:picLocks noGrp="1" noChangeAspect="1" noChangeArrowheads="1"/>
          </p:cNvPicPr>
          <p:nvPr>
            <p:ph idx="1"/>
          </p:nvPr>
        </p:nvPicPr>
        <p:blipFill>
          <a:blip r:embed="rId2" cstate="print"/>
          <a:srcRect/>
          <a:stretch>
            <a:fillRect/>
          </a:stretch>
        </p:blipFill>
        <p:spPr bwMode="auto">
          <a:xfrm>
            <a:off x="304800" y="1900619"/>
            <a:ext cx="8686800" cy="383305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smtClean="0"/>
              <a:t>Geographic Terminology in this Chapter</a:t>
            </a:r>
            <a:endParaRPr lang="en-US" dirty="0"/>
          </a:p>
        </p:txBody>
      </p:sp>
      <p:sp>
        <p:nvSpPr>
          <p:cNvPr id="3" name="Content Placeholder 2"/>
          <p:cNvSpPr>
            <a:spLocks noGrp="1"/>
          </p:cNvSpPr>
          <p:nvPr>
            <p:ph sz="half" idx="1"/>
          </p:nvPr>
        </p:nvSpPr>
        <p:spPr/>
        <p:txBody>
          <a:bodyPr/>
          <a:lstStyle/>
          <a:p>
            <a:r>
              <a:rPr lang="en-US" dirty="0" smtClean="0"/>
              <a:t>Cultural Region</a:t>
            </a:r>
          </a:p>
          <a:p>
            <a:r>
              <a:rPr lang="en-US" dirty="0" smtClean="0"/>
              <a:t>Functional Region</a:t>
            </a:r>
          </a:p>
          <a:p>
            <a:r>
              <a:rPr lang="en-US" dirty="0" smtClean="0"/>
              <a:t>Perceptual Region</a:t>
            </a:r>
          </a:p>
          <a:p>
            <a:r>
              <a:rPr lang="en-US" dirty="0" smtClean="0"/>
              <a:t>Middle East</a:t>
            </a:r>
          </a:p>
          <a:p>
            <a:r>
              <a:rPr lang="en-US" dirty="0" smtClean="0"/>
              <a:t>Suez Canal</a:t>
            </a:r>
            <a:endParaRPr lang="en-US" dirty="0"/>
          </a:p>
        </p:txBody>
      </p:sp>
      <p:sp>
        <p:nvSpPr>
          <p:cNvPr id="4" name="Content Placeholder 3"/>
          <p:cNvSpPr>
            <a:spLocks noGrp="1"/>
          </p:cNvSpPr>
          <p:nvPr>
            <p:ph sz="half" idx="2"/>
          </p:nvPr>
        </p:nvSpPr>
        <p:spPr/>
        <p:txBody>
          <a:bodyPr/>
          <a:lstStyle/>
          <a:p>
            <a:r>
              <a:rPr lang="en-US" dirty="0" smtClean="0"/>
              <a:t>Latin America</a:t>
            </a:r>
          </a:p>
          <a:p>
            <a:r>
              <a:rPr lang="en-US" dirty="0" smtClean="0"/>
              <a:t>Panama Canal</a:t>
            </a:r>
          </a:p>
          <a:p>
            <a:r>
              <a:rPr lang="en-US" dirty="0" smtClean="0"/>
              <a:t>Sub-Saharan Africa</a:t>
            </a:r>
          </a:p>
          <a:p>
            <a:r>
              <a:rPr lang="en-US" dirty="0" smtClean="0"/>
              <a:t>Oceania</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Europe</a:t>
            </a:r>
            <a:endParaRPr lang="en-US" dirty="0"/>
          </a:p>
        </p:txBody>
      </p:sp>
      <p:sp>
        <p:nvSpPr>
          <p:cNvPr id="3" name="Content Placeholder 2"/>
          <p:cNvSpPr>
            <a:spLocks noGrp="1"/>
          </p:cNvSpPr>
          <p:nvPr>
            <p:ph idx="1"/>
          </p:nvPr>
        </p:nvSpPr>
        <p:spPr/>
        <p:txBody>
          <a:bodyPr/>
          <a:lstStyle/>
          <a:p>
            <a:r>
              <a:rPr lang="en-US" dirty="0" smtClean="0"/>
              <a:t>Major Features.  Europe’s countries include </a:t>
            </a:r>
            <a:r>
              <a:rPr lang="en-US" b="1" dirty="0" smtClean="0"/>
              <a:t>Britain</a:t>
            </a:r>
            <a:r>
              <a:rPr lang="en-US" dirty="0" smtClean="0"/>
              <a:t>, France, </a:t>
            </a:r>
            <a:r>
              <a:rPr lang="en-US" b="1" dirty="0" smtClean="0"/>
              <a:t>Germany</a:t>
            </a:r>
            <a:r>
              <a:rPr lang="en-US" dirty="0" smtClean="0"/>
              <a:t>, Belgium, Austria-Spain, Portugal, Italy, </a:t>
            </a:r>
            <a:r>
              <a:rPr lang="en-US" b="1" dirty="0" smtClean="0"/>
              <a:t>Ireland</a:t>
            </a:r>
            <a:r>
              <a:rPr lang="en-US" dirty="0" smtClean="0"/>
              <a:t>, Norway, Denmark, </a:t>
            </a:r>
            <a:r>
              <a:rPr lang="en-US" b="1" dirty="0" smtClean="0"/>
              <a:t>Sweden</a:t>
            </a:r>
            <a:r>
              <a:rPr lang="en-US" dirty="0" smtClean="0"/>
              <a:t>, and Poland.  Major cities include London, Madrid, Paris, Copenhagen, Rome, and </a:t>
            </a:r>
            <a:r>
              <a:rPr lang="en-US" b="1" dirty="0" smtClean="0"/>
              <a:t>Berlin</a:t>
            </a:r>
            <a:r>
              <a:rPr lang="en-US" dirty="0" smtClean="0"/>
              <a:t>.</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839200" cy="533400"/>
          </a:xfrm>
        </p:spPr>
        <p:txBody>
          <a:bodyPr>
            <a:normAutofit fontScale="90000"/>
          </a:bodyPr>
          <a:lstStyle/>
          <a:p>
            <a:r>
              <a:rPr lang="en-US" dirty="0" smtClean="0"/>
              <a:t>Russia and the Commonwealth of Independent States (CIS)</a:t>
            </a:r>
            <a:endParaRPr lang="en-US" dirty="0"/>
          </a:p>
        </p:txBody>
      </p:sp>
      <p:sp>
        <p:nvSpPr>
          <p:cNvPr id="3" name="Content Placeholder 2"/>
          <p:cNvSpPr>
            <a:spLocks noGrp="1"/>
          </p:cNvSpPr>
          <p:nvPr>
            <p:ph idx="1"/>
          </p:nvPr>
        </p:nvSpPr>
        <p:spPr/>
        <p:txBody>
          <a:bodyPr/>
          <a:lstStyle/>
          <a:p>
            <a:r>
              <a:rPr lang="en-US" dirty="0" smtClean="0"/>
              <a:t>Extending from </a:t>
            </a:r>
            <a:r>
              <a:rPr lang="en-US" b="1" dirty="0" smtClean="0"/>
              <a:t>Northern Europe </a:t>
            </a:r>
            <a:r>
              <a:rPr lang="en-US" dirty="0" smtClean="0"/>
              <a:t>eastward into Asia, Russia was separated from the rest of Europe for much of its history.  Russia’s rulers adopted </a:t>
            </a:r>
            <a:r>
              <a:rPr lang="en-US" b="1" dirty="0" smtClean="0"/>
              <a:t>Eastern Orthodox Christianity </a:t>
            </a:r>
            <a:r>
              <a:rPr lang="en-US" dirty="0" smtClean="0"/>
              <a:t>from Constantinople.  Russia was later conquered by the </a:t>
            </a:r>
            <a:r>
              <a:rPr lang="en-US" b="1" dirty="0" smtClean="0"/>
              <a:t>Mongols</a:t>
            </a:r>
            <a:r>
              <a:rPr lang="en-US" dirty="0" smtClean="0"/>
              <a:t> of Asia.</a:t>
            </a: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Russia and the Commonwealth of Independent States (CIS)</a:t>
            </a:r>
            <a:endParaRPr lang="en-US" dirty="0"/>
          </a:p>
        </p:txBody>
      </p:sp>
      <p:sp>
        <p:nvSpPr>
          <p:cNvPr id="3" name="Content Placeholder 2"/>
          <p:cNvSpPr>
            <a:spLocks noGrp="1"/>
          </p:cNvSpPr>
          <p:nvPr>
            <p:ph idx="1"/>
          </p:nvPr>
        </p:nvSpPr>
        <p:spPr/>
        <p:txBody>
          <a:bodyPr/>
          <a:lstStyle/>
          <a:p>
            <a:r>
              <a:rPr lang="en-US" dirty="0" smtClean="0"/>
              <a:t>A new ruler, known as the </a:t>
            </a:r>
            <a:r>
              <a:rPr lang="en-US" b="1" dirty="0" err="1" smtClean="0"/>
              <a:t>Tzar</a:t>
            </a:r>
            <a:r>
              <a:rPr lang="en-US" dirty="0" smtClean="0"/>
              <a:t>, later emerged with absolute power.  Originally, Russia was a small state centered in </a:t>
            </a:r>
            <a:r>
              <a:rPr lang="en-US" b="1" dirty="0" smtClean="0"/>
              <a:t>Moscow</a:t>
            </a:r>
            <a:r>
              <a:rPr lang="en-US" dirty="0" smtClean="0"/>
              <a:t>.  In the 18</a:t>
            </a:r>
            <a:r>
              <a:rPr lang="en-US" baseline="30000" dirty="0" smtClean="0"/>
              <a:t>th</a:t>
            </a:r>
            <a:r>
              <a:rPr lang="en-US" dirty="0" smtClean="0"/>
              <a:t> century, Russia’s tsars introduced Western European ways.  Russia then set about conquering neighboring territories, greatly expanding its size.  Meanwhile, the bulk of Russia’s vast peasant population continued to live in great </a:t>
            </a:r>
            <a:r>
              <a:rPr lang="en-US" b="1" dirty="0" smtClean="0"/>
              <a:t>poverty</a:t>
            </a:r>
            <a:r>
              <a:rPr lang="en-US" dirty="0" smtClean="0"/>
              <a:t>.</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Russia and the Commonwealth of Independent States (CIS)</a:t>
            </a:r>
            <a:endParaRPr lang="en-US" dirty="0"/>
          </a:p>
        </p:txBody>
      </p:sp>
      <p:sp>
        <p:nvSpPr>
          <p:cNvPr id="3" name="Content Placeholder 2"/>
          <p:cNvSpPr>
            <a:spLocks noGrp="1"/>
          </p:cNvSpPr>
          <p:nvPr>
            <p:ph idx="1"/>
          </p:nvPr>
        </p:nvSpPr>
        <p:spPr/>
        <p:txBody>
          <a:bodyPr/>
          <a:lstStyle/>
          <a:p>
            <a:r>
              <a:rPr lang="en-US" dirty="0" smtClean="0"/>
              <a:t>During </a:t>
            </a:r>
            <a:r>
              <a:rPr lang="en-US" b="1" dirty="0" smtClean="0"/>
              <a:t>World War I</a:t>
            </a:r>
            <a:r>
              <a:rPr lang="en-US" dirty="0" smtClean="0"/>
              <a:t>, the Tsar’s government collapsed.  Soon after, Russia became the world’s first </a:t>
            </a:r>
            <a:r>
              <a:rPr lang="en-US" b="1" dirty="0" smtClean="0"/>
              <a:t>Communist country </a:t>
            </a:r>
            <a:r>
              <a:rPr lang="en-US" dirty="0" smtClean="0"/>
              <a:t>– known as the </a:t>
            </a:r>
            <a:r>
              <a:rPr lang="en-US" b="1" dirty="0" smtClean="0"/>
              <a:t>Soviet Union</a:t>
            </a:r>
            <a:r>
              <a:rPr lang="en-US" dirty="0" smtClean="0"/>
              <a:t>.  The Soviet Union and other nearby Communist states developed their own distinct culture based on </a:t>
            </a:r>
            <a:r>
              <a:rPr lang="en-US" b="1" dirty="0" smtClean="0"/>
              <a:t>state-ownership</a:t>
            </a:r>
            <a:r>
              <a:rPr lang="en-US" dirty="0" smtClean="0"/>
              <a:t>, Communist ideals, and </a:t>
            </a:r>
            <a:r>
              <a:rPr lang="en-US" b="1" dirty="0" smtClean="0"/>
              <a:t>totalitarian</a:t>
            </a:r>
            <a:r>
              <a:rPr lang="en-US" dirty="0" smtClean="0"/>
              <a:t> government.</a:t>
            </a:r>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Russia and the Commonwealth of Independent States (CIS)</a:t>
            </a:r>
            <a:endParaRPr lang="en-US" dirty="0"/>
          </a:p>
        </p:txBody>
      </p:sp>
      <p:sp>
        <p:nvSpPr>
          <p:cNvPr id="3" name="Content Placeholder 2"/>
          <p:cNvSpPr>
            <a:spLocks noGrp="1"/>
          </p:cNvSpPr>
          <p:nvPr>
            <p:ph idx="1"/>
          </p:nvPr>
        </p:nvSpPr>
        <p:spPr/>
        <p:txBody>
          <a:bodyPr/>
          <a:lstStyle/>
          <a:p>
            <a:r>
              <a:rPr lang="en-US" dirty="0" smtClean="0"/>
              <a:t>In 1991, after nearly 80 years as a Communist dictatorship, the Soviet Union dissolved into </a:t>
            </a:r>
            <a:r>
              <a:rPr lang="en-US" b="1" dirty="0" smtClean="0"/>
              <a:t>Russia</a:t>
            </a:r>
            <a:r>
              <a:rPr lang="en-US" dirty="0" smtClean="0"/>
              <a:t> and several smaller states.  These remain loosely associated as the </a:t>
            </a:r>
            <a:r>
              <a:rPr lang="en-US" b="1" dirty="0" smtClean="0"/>
              <a:t>Commonwealth of Independent St</a:t>
            </a:r>
            <a:r>
              <a:rPr lang="en-US" dirty="0" smtClean="0"/>
              <a:t>ates.  These states share a common history, often speak several related languages, and have common ethnic minorities.</a:t>
            </a: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Russia and the Commonwealth of Independent States (CIS)</a:t>
            </a:r>
            <a:endParaRPr lang="en-US" dirty="0"/>
          </a:p>
        </p:txBody>
      </p:sp>
      <p:sp>
        <p:nvSpPr>
          <p:cNvPr id="3" name="Content Placeholder 2"/>
          <p:cNvSpPr>
            <a:spLocks noGrp="1"/>
          </p:cNvSpPr>
          <p:nvPr>
            <p:ph idx="1"/>
          </p:nvPr>
        </p:nvSpPr>
        <p:spPr/>
        <p:txBody>
          <a:bodyPr/>
          <a:lstStyle/>
          <a:p>
            <a:r>
              <a:rPr lang="en-US" b="1" dirty="0" smtClean="0"/>
              <a:t>Foreign invaders </a:t>
            </a:r>
            <a:r>
              <a:rPr lang="en-US" dirty="0" smtClean="0"/>
              <a:t>have sometimes failed to conquer Russia because of its vast interior and cold winters.  Napoleon lost half a million soldiers to the bitter cold temperatures in 1812.  In 1941, </a:t>
            </a:r>
            <a:r>
              <a:rPr lang="en-US" b="1" dirty="0" smtClean="0"/>
              <a:t>Hitler</a:t>
            </a:r>
            <a:r>
              <a:rPr lang="en-US" dirty="0" smtClean="0"/>
              <a:t> invaded the Soviet Union.  </a:t>
            </a:r>
            <a:r>
              <a:rPr lang="en-US" b="1" dirty="0" smtClean="0"/>
              <a:t>German tanks </a:t>
            </a:r>
            <a:r>
              <a:rPr lang="en-US" dirty="0" smtClean="0"/>
              <a:t>became bogged down in the mud, and their equipment and soldiers later froze.  Millions of Soviets still </a:t>
            </a:r>
            <a:r>
              <a:rPr lang="en-US" b="1" dirty="0" smtClean="0"/>
              <a:t>died</a:t>
            </a:r>
            <a:r>
              <a:rPr lang="en-US" dirty="0" smtClean="0"/>
              <a:t> in the war.</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838200"/>
          </a:xfrm>
        </p:spPr>
        <p:txBody>
          <a:bodyPr>
            <a:normAutofit/>
          </a:bodyPr>
          <a:lstStyle/>
          <a:p>
            <a:r>
              <a:rPr lang="en-US" sz="2400" dirty="0" smtClean="0"/>
              <a:t>Russia and the Commonwealth of Independent States (CIS)</a:t>
            </a:r>
            <a:endParaRPr lang="en-US" sz="2400" dirty="0"/>
          </a:p>
        </p:txBody>
      </p:sp>
      <p:sp>
        <p:nvSpPr>
          <p:cNvPr id="3" name="Content Placeholder 2"/>
          <p:cNvSpPr>
            <a:spLocks noGrp="1"/>
          </p:cNvSpPr>
          <p:nvPr>
            <p:ph idx="1"/>
          </p:nvPr>
        </p:nvSpPr>
        <p:spPr>
          <a:xfrm>
            <a:off x="6400800" y="1858963"/>
            <a:ext cx="2819400" cy="5075237"/>
          </a:xfrm>
        </p:spPr>
        <p:txBody>
          <a:bodyPr>
            <a:normAutofit fontScale="85000" lnSpcReduction="10000"/>
          </a:bodyPr>
          <a:lstStyle/>
          <a:p>
            <a:r>
              <a:rPr lang="en-US" dirty="0" smtClean="0"/>
              <a:t>Major Features.  Important countries in this region include </a:t>
            </a:r>
            <a:r>
              <a:rPr lang="en-US" b="1" dirty="0" smtClean="0"/>
              <a:t>Russia</a:t>
            </a:r>
            <a:r>
              <a:rPr lang="en-US" dirty="0" smtClean="0"/>
              <a:t>, Ukraine, and Kazakhstan.  Major cities include </a:t>
            </a:r>
            <a:r>
              <a:rPr lang="en-US" b="1" dirty="0" smtClean="0"/>
              <a:t>Moscow</a:t>
            </a:r>
            <a:r>
              <a:rPr lang="en-US" dirty="0" smtClean="0"/>
              <a:t>, St. Petersburg, and Kiev.</a:t>
            </a:r>
            <a:endParaRPr lang="en-US" dirty="0"/>
          </a:p>
        </p:txBody>
      </p:sp>
      <p:pic>
        <p:nvPicPr>
          <p:cNvPr id="25602" name="Picture 2" descr="http://www.vidiani.com/maps/maps_of_europe/maps_of_russia/political_map_of_russia.jpg"/>
          <p:cNvPicPr>
            <a:picLocks noChangeAspect="1" noChangeArrowheads="1"/>
          </p:cNvPicPr>
          <p:nvPr/>
        </p:nvPicPr>
        <p:blipFill>
          <a:blip r:embed="rId2" cstate="print"/>
          <a:srcRect/>
          <a:stretch>
            <a:fillRect/>
          </a:stretch>
        </p:blipFill>
        <p:spPr bwMode="auto">
          <a:xfrm>
            <a:off x="161668" y="2133600"/>
            <a:ext cx="6239132" cy="4014746"/>
          </a:xfrm>
          <a:prstGeom prst="rect">
            <a:avLst/>
          </a:prstGeom>
          <a:noFill/>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North Africa</a:t>
            </a:r>
            <a:endParaRPr lang="en-US" dirty="0"/>
          </a:p>
        </p:txBody>
      </p:sp>
      <p:sp>
        <p:nvSpPr>
          <p:cNvPr id="3" name="Content Placeholder 2"/>
          <p:cNvSpPr>
            <a:spLocks noGrp="1"/>
          </p:cNvSpPr>
          <p:nvPr>
            <p:ph idx="1"/>
          </p:nvPr>
        </p:nvSpPr>
        <p:spPr>
          <a:xfrm>
            <a:off x="-76200" y="1554162"/>
            <a:ext cx="4191000" cy="5303838"/>
          </a:xfrm>
        </p:spPr>
        <p:txBody>
          <a:bodyPr>
            <a:normAutofit fontScale="77500" lnSpcReduction="20000"/>
          </a:bodyPr>
          <a:lstStyle/>
          <a:p>
            <a:r>
              <a:rPr lang="en-US" dirty="0" smtClean="0"/>
              <a:t>The region of North Africa is found </a:t>
            </a:r>
            <a:r>
              <a:rPr lang="en-US" b="1" dirty="0" smtClean="0"/>
              <a:t>north</a:t>
            </a:r>
            <a:r>
              <a:rPr lang="en-US" dirty="0" smtClean="0"/>
              <a:t> of the </a:t>
            </a:r>
            <a:r>
              <a:rPr lang="en-US" b="1" dirty="0" smtClean="0"/>
              <a:t>Sahara Desert</a:t>
            </a:r>
            <a:r>
              <a:rPr lang="en-US" dirty="0" smtClean="0"/>
              <a:t>.  In this region, ancient Egypt once gave rise to one of the world’s first civilizations.  Because contacts between African peoples were limited by geographical barriers, each people or tribe developed its own </a:t>
            </a:r>
            <a:r>
              <a:rPr lang="en-US" b="1" dirty="0" smtClean="0"/>
              <a:t>culture</a:t>
            </a:r>
            <a:r>
              <a:rPr lang="en-US" dirty="0" smtClean="0"/>
              <a:t>, language, and </a:t>
            </a:r>
            <a:r>
              <a:rPr lang="en-US" b="1" dirty="0" smtClean="0"/>
              <a:t>traditions</a:t>
            </a:r>
            <a:r>
              <a:rPr lang="en-US" dirty="0" smtClean="0"/>
              <a:t>.  North Africa was then colonized by </a:t>
            </a:r>
            <a:r>
              <a:rPr lang="en-US" b="1" dirty="0" smtClean="0"/>
              <a:t>Britain</a:t>
            </a:r>
            <a:r>
              <a:rPr lang="en-US" dirty="0" smtClean="0"/>
              <a:t>, France, and </a:t>
            </a:r>
            <a:r>
              <a:rPr lang="en-US" b="1" dirty="0" smtClean="0"/>
              <a:t>Italy</a:t>
            </a:r>
            <a:r>
              <a:rPr lang="en-US" dirty="0" smtClean="0"/>
              <a:t>.  </a:t>
            </a:r>
            <a:endParaRPr lang="en-US" dirty="0"/>
          </a:p>
        </p:txBody>
      </p:sp>
      <p:pic>
        <p:nvPicPr>
          <p:cNvPr id="24578" name="Picture 2" descr="http://www.addictedtotravel.com/Resources/Images/2007/6/cdb6a517-fe95-4c4b-a434-797001233f07.jpg"/>
          <p:cNvPicPr>
            <a:picLocks noChangeAspect="1" noChangeArrowheads="1"/>
          </p:cNvPicPr>
          <p:nvPr/>
        </p:nvPicPr>
        <p:blipFill>
          <a:blip r:embed="rId2" cstate="print"/>
          <a:srcRect/>
          <a:stretch>
            <a:fillRect/>
          </a:stretch>
        </p:blipFill>
        <p:spPr bwMode="auto">
          <a:xfrm>
            <a:off x="4038599" y="2362199"/>
            <a:ext cx="4869029" cy="2819401"/>
          </a:xfrm>
          <a:prstGeom prst="rect">
            <a:avLst/>
          </a:prstGeom>
          <a:noFill/>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81922" name="Picture 2" descr="http://ocw.nd.edu/arabic-and-middle-east-studies/islamic-societies-of-the-middle-east-and-north-africa-religion-history-and-culture/Images/european-colonialism-in-the-middle-east"/>
          <p:cNvPicPr>
            <a:picLocks noChangeAspect="1" noChangeArrowheads="1"/>
          </p:cNvPicPr>
          <p:nvPr/>
        </p:nvPicPr>
        <p:blipFill>
          <a:blip r:embed="rId2" cstate="print"/>
          <a:srcRect/>
          <a:stretch>
            <a:fillRect/>
          </a:stretch>
        </p:blipFill>
        <p:spPr bwMode="auto">
          <a:xfrm>
            <a:off x="685800" y="1304331"/>
            <a:ext cx="8001000" cy="5401269"/>
          </a:xfrm>
          <a:prstGeom prst="rect">
            <a:avLst/>
          </a:prstGeom>
          <a:noFill/>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North Africa</a:t>
            </a:r>
            <a:endParaRPr lang="en-US" dirty="0"/>
          </a:p>
        </p:txBody>
      </p:sp>
      <p:sp>
        <p:nvSpPr>
          <p:cNvPr id="3" name="Content Placeholder 2"/>
          <p:cNvSpPr>
            <a:spLocks noGrp="1"/>
          </p:cNvSpPr>
          <p:nvPr>
            <p:ph idx="1"/>
          </p:nvPr>
        </p:nvSpPr>
        <p:spPr>
          <a:xfrm>
            <a:off x="304800" y="1554162"/>
            <a:ext cx="3352800" cy="4922838"/>
          </a:xfrm>
        </p:spPr>
        <p:txBody>
          <a:bodyPr>
            <a:normAutofit fontScale="92500" lnSpcReduction="20000"/>
          </a:bodyPr>
          <a:lstStyle/>
          <a:p>
            <a:r>
              <a:rPr lang="en-US" dirty="0" smtClean="0"/>
              <a:t>Today, the peoples of North Africa are mainly of </a:t>
            </a:r>
            <a:r>
              <a:rPr lang="en-US" b="1" dirty="0" smtClean="0"/>
              <a:t>Arab descent </a:t>
            </a:r>
            <a:r>
              <a:rPr lang="en-US" dirty="0" smtClean="0"/>
              <a:t>and the dominant religion is </a:t>
            </a:r>
            <a:r>
              <a:rPr lang="en-US" b="1" dirty="0" smtClean="0"/>
              <a:t>Islam</a:t>
            </a:r>
            <a:r>
              <a:rPr lang="en-US" dirty="0" smtClean="0"/>
              <a:t>.  Because of these factors, this region is often considered to be closely tied to the </a:t>
            </a:r>
            <a:r>
              <a:rPr lang="en-US" b="1" dirty="0" smtClean="0"/>
              <a:t>Middle East</a:t>
            </a:r>
            <a:r>
              <a:rPr lang="en-US" dirty="0" smtClean="0"/>
              <a:t>.</a:t>
            </a:r>
            <a:endParaRPr lang="en-US" dirty="0"/>
          </a:p>
        </p:txBody>
      </p:sp>
      <p:pic>
        <p:nvPicPr>
          <p:cNvPr id="23554" name="Picture 2" descr="http://wapedia.mobi/thumb/82ed508/en/fixed/361/373/Religion_distribution_Africa_crop.png?format=jpg"/>
          <p:cNvPicPr>
            <a:picLocks noChangeAspect="1" noChangeArrowheads="1"/>
          </p:cNvPicPr>
          <p:nvPr/>
        </p:nvPicPr>
        <p:blipFill>
          <a:blip r:embed="rId2" cstate="print"/>
          <a:srcRect/>
          <a:stretch>
            <a:fillRect/>
          </a:stretch>
        </p:blipFill>
        <p:spPr bwMode="auto">
          <a:xfrm>
            <a:off x="4038600" y="1600200"/>
            <a:ext cx="4852004" cy="501329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Important Ideas</a:t>
            </a:r>
            <a:endParaRPr lang="en-US" dirty="0"/>
          </a:p>
        </p:txBody>
      </p:sp>
      <p:sp>
        <p:nvSpPr>
          <p:cNvPr id="3" name="Content Placeholder 2"/>
          <p:cNvSpPr>
            <a:spLocks noGrp="1"/>
          </p:cNvSpPr>
          <p:nvPr>
            <p:ph idx="1"/>
          </p:nvPr>
        </p:nvSpPr>
        <p:spPr/>
        <p:txBody>
          <a:bodyPr/>
          <a:lstStyle/>
          <a:p>
            <a:pPr marL="514350" indent="-514350">
              <a:buAutoNum type="alphaUcPeriod"/>
            </a:pPr>
            <a:r>
              <a:rPr lang="en-US" dirty="0" smtClean="0"/>
              <a:t>The characteristics of a place include its </a:t>
            </a:r>
            <a:r>
              <a:rPr lang="en-US" b="1" dirty="0" smtClean="0"/>
              <a:t>cultural</a:t>
            </a:r>
            <a:r>
              <a:rPr lang="en-US" dirty="0" smtClean="0"/>
              <a:t>, political, </a:t>
            </a:r>
            <a:r>
              <a:rPr lang="en-US" b="1" dirty="0" smtClean="0"/>
              <a:t>economic</a:t>
            </a:r>
            <a:r>
              <a:rPr lang="en-US" dirty="0" smtClean="0"/>
              <a:t>, and social elements. </a:t>
            </a:r>
          </a:p>
          <a:p>
            <a:pPr marL="514350" indent="-514350">
              <a:buAutoNum type="alphaUcPeriod"/>
            </a:pPr>
            <a:r>
              <a:rPr lang="en-US" dirty="0" smtClean="0"/>
              <a:t>A cultural region is a region with people who share common </a:t>
            </a:r>
            <a:r>
              <a:rPr lang="en-US" b="1" dirty="0" smtClean="0"/>
              <a:t>cultural characteristics</a:t>
            </a:r>
            <a:r>
              <a:rPr lang="en-US" dirty="0" smtClean="0"/>
              <a:t>.  Such characteristics include </a:t>
            </a:r>
            <a:r>
              <a:rPr lang="en-US" b="1" dirty="0" smtClean="0"/>
              <a:t>language</a:t>
            </a:r>
            <a:r>
              <a:rPr lang="en-US" dirty="0" smtClean="0"/>
              <a:t>, political system, </a:t>
            </a:r>
            <a:r>
              <a:rPr lang="en-US" b="1" dirty="0" smtClean="0"/>
              <a:t>religion</a:t>
            </a:r>
            <a:r>
              <a:rPr lang="en-US" dirty="0" smtClean="0"/>
              <a:t>, foods, </a:t>
            </a:r>
            <a:r>
              <a:rPr lang="en-US" b="1" dirty="0" smtClean="0"/>
              <a:t>customs</a:t>
            </a:r>
            <a:r>
              <a:rPr lang="en-US" dirty="0" smtClean="0"/>
              <a:t>, and participation in trading networks.</a:t>
            </a:r>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North Africa</a:t>
            </a:r>
            <a:endParaRPr lang="en-US" dirty="0"/>
          </a:p>
        </p:txBody>
      </p:sp>
      <p:sp>
        <p:nvSpPr>
          <p:cNvPr id="3" name="Content Placeholder 2"/>
          <p:cNvSpPr>
            <a:spLocks noGrp="1"/>
          </p:cNvSpPr>
          <p:nvPr>
            <p:ph idx="1"/>
          </p:nvPr>
        </p:nvSpPr>
        <p:spPr>
          <a:xfrm>
            <a:off x="304800" y="1554162"/>
            <a:ext cx="4267200" cy="5075238"/>
          </a:xfrm>
        </p:spPr>
        <p:txBody>
          <a:bodyPr>
            <a:normAutofit fontScale="92500" lnSpcReduction="10000"/>
          </a:bodyPr>
          <a:lstStyle/>
          <a:p>
            <a:r>
              <a:rPr lang="en-US" dirty="0" smtClean="0"/>
              <a:t>Major Features.  Countries in North Africa include Algeria, </a:t>
            </a:r>
            <a:r>
              <a:rPr lang="en-US" b="1" dirty="0" smtClean="0"/>
              <a:t>Egypt</a:t>
            </a:r>
            <a:r>
              <a:rPr lang="en-US" dirty="0" smtClean="0"/>
              <a:t>, Libya, Morocco, and Ethiopia.  Major cities include Cairo, Alexandria, and Addis Abba.  Completed in 1869, the </a:t>
            </a:r>
            <a:r>
              <a:rPr lang="en-US" b="1" dirty="0" smtClean="0"/>
              <a:t>120-mile Suez Canal</a:t>
            </a:r>
            <a:r>
              <a:rPr lang="en-US" dirty="0" smtClean="0"/>
              <a:t> connects the Mediterranean Sea with the </a:t>
            </a:r>
            <a:r>
              <a:rPr lang="en-US" b="1" dirty="0" smtClean="0"/>
              <a:t>Indian Ocean</a:t>
            </a:r>
            <a:r>
              <a:rPr lang="en-US" dirty="0" smtClean="0"/>
              <a:t>.</a:t>
            </a:r>
            <a:endParaRPr lang="en-US" dirty="0"/>
          </a:p>
        </p:txBody>
      </p:sp>
      <p:pic>
        <p:nvPicPr>
          <p:cNvPr id="22530" name="Picture 2" descr="http://www.worldatlas.com/aatlas/infopage/suezcnl.gif"/>
          <p:cNvPicPr>
            <a:picLocks noChangeAspect="1" noChangeArrowheads="1"/>
          </p:cNvPicPr>
          <p:nvPr/>
        </p:nvPicPr>
        <p:blipFill>
          <a:blip r:embed="rId2" cstate="print"/>
          <a:srcRect/>
          <a:stretch>
            <a:fillRect/>
          </a:stretch>
        </p:blipFill>
        <p:spPr bwMode="auto">
          <a:xfrm>
            <a:off x="5105400" y="1600200"/>
            <a:ext cx="3105150" cy="4657725"/>
          </a:xfrm>
          <a:prstGeom prst="rect">
            <a:avLst/>
          </a:prstGeom>
          <a:noFill/>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Sub-Saharan Africa</a:t>
            </a:r>
            <a:endParaRPr lang="en-US" dirty="0"/>
          </a:p>
        </p:txBody>
      </p:sp>
      <p:sp>
        <p:nvSpPr>
          <p:cNvPr id="3" name="Content Placeholder 2"/>
          <p:cNvSpPr>
            <a:spLocks noGrp="1"/>
          </p:cNvSpPr>
          <p:nvPr>
            <p:ph idx="1"/>
          </p:nvPr>
        </p:nvSpPr>
        <p:spPr>
          <a:xfrm>
            <a:off x="0" y="1371600"/>
            <a:ext cx="3048000" cy="5303838"/>
          </a:xfrm>
        </p:spPr>
        <p:txBody>
          <a:bodyPr>
            <a:normAutofit fontScale="92500" lnSpcReduction="20000"/>
          </a:bodyPr>
          <a:lstStyle/>
          <a:p>
            <a:r>
              <a:rPr lang="en-US" dirty="0" smtClean="0"/>
              <a:t>The area of Africa </a:t>
            </a:r>
            <a:r>
              <a:rPr lang="en-US" b="1" dirty="0" smtClean="0"/>
              <a:t>south</a:t>
            </a:r>
            <a:r>
              <a:rPr lang="en-US" dirty="0" smtClean="0"/>
              <a:t> of the </a:t>
            </a:r>
            <a:r>
              <a:rPr lang="en-US" b="1" dirty="0" smtClean="0"/>
              <a:t>Sahara Desert</a:t>
            </a:r>
            <a:r>
              <a:rPr lang="en-US" dirty="0" smtClean="0"/>
              <a:t>, with its different climate, </a:t>
            </a:r>
            <a:r>
              <a:rPr lang="en-US" b="1" dirty="0" smtClean="0"/>
              <a:t>topography</a:t>
            </a:r>
            <a:r>
              <a:rPr lang="en-US" dirty="0" smtClean="0"/>
              <a:t>, and non-Arab populations, is seen as forming a separate and distinct cultural region.  </a:t>
            </a:r>
            <a:endParaRPr lang="en-US" dirty="0"/>
          </a:p>
        </p:txBody>
      </p:sp>
      <p:pic>
        <p:nvPicPr>
          <p:cNvPr id="21506" name="Picture 2" descr="http://web.idrc.ca/uploads/user-S/11184166631Map_-_Africa_LRG.jpg"/>
          <p:cNvPicPr>
            <a:picLocks noChangeAspect="1" noChangeArrowheads="1"/>
          </p:cNvPicPr>
          <p:nvPr/>
        </p:nvPicPr>
        <p:blipFill>
          <a:blip r:embed="rId2" cstate="print"/>
          <a:srcRect/>
          <a:stretch>
            <a:fillRect/>
          </a:stretch>
        </p:blipFill>
        <p:spPr bwMode="auto">
          <a:xfrm>
            <a:off x="3276599" y="1295400"/>
            <a:ext cx="5667601" cy="5314950"/>
          </a:xfrm>
          <a:prstGeom prst="rect">
            <a:avLst/>
          </a:prstGeom>
          <a:noFill/>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Sub-Saharan Africa</a:t>
            </a:r>
            <a:endParaRPr lang="en-US" dirty="0"/>
          </a:p>
        </p:txBody>
      </p:sp>
      <p:sp>
        <p:nvSpPr>
          <p:cNvPr id="3" name="Content Placeholder 2"/>
          <p:cNvSpPr>
            <a:spLocks noGrp="1"/>
          </p:cNvSpPr>
          <p:nvPr>
            <p:ph idx="1"/>
          </p:nvPr>
        </p:nvSpPr>
        <p:spPr/>
        <p:txBody>
          <a:bodyPr/>
          <a:lstStyle/>
          <a:p>
            <a:r>
              <a:rPr lang="en-US" dirty="0" smtClean="0"/>
              <a:t>Most of this region has a </a:t>
            </a:r>
            <a:r>
              <a:rPr lang="en-US" b="1" dirty="0" smtClean="0"/>
              <a:t>warm climate</a:t>
            </a:r>
            <a:r>
              <a:rPr lang="en-US" dirty="0" smtClean="0"/>
              <a:t>.  Many people in this region were once subject to the slave trade or </a:t>
            </a:r>
            <a:r>
              <a:rPr lang="en-US" b="1" dirty="0" smtClean="0"/>
              <a:t>European colonial rule</a:t>
            </a:r>
            <a:r>
              <a:rPr lang="en-US" dirty="0" smtClean="0"/>
              <a:t>.  People remain divided into a large number of separate ethnic groups, or tribes, each with its own language and culture.  They often share similar religious beliefs.  Africans have been influenced by both </a:t>
            </a:r>
            <a:r>
              <a:rPr lang="en-US" b="1" dirty="0" smtClean="0"/>
              <a:t>Islam and Christianity</a:t>
            </a:r>
            <a:r>
              <a:rPr lang="en-US" dirty="0" smtClean="0"/>
              <a:t>, as well as by local animist traditions.</a:t>
            </a:r>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Sub-Saharan Africa</a:t>
            </a:r>
            <a:endParaRPr lang="en-US" dirty="0"/>
          </a:p>
        </p:txBody>
      </p:sp>
      <p:sp>
        <p:nvSpPr>
          <p:cNvPr id="3" name="Content Placeholder 2"/>
          <p:cNvSpPr>
            <a:spLocks noGrp="1"/>
          </p:cNvSpPr>
          <p:nvPr>
            <p:ph idx="1"/>
          </p:nvPr>
        </p:nvSpPr>
        <p:spPr/>
        <p:txBody>
          <a:bodyPr/>
          <a:lstStyle/>
          <a:p>
            <a:r>
              <a:rPr lang="en-US" dirty="0" smtClean="0"/>
              <a:t>Major Features.  Countries in </a:t>
            </a:r>
            <a:r>
              <a:rPr lang="en-US" b="1" dirty="0" smtClean="0"/>
              <a:t>Sub-Saharan Africa</a:t>
            </a:r>
            <a:r>
              <a:rPr lang="en-US" dirty="0" smtClean="0"/>
              <a:t> include Nigeria, Kenya, Uganda, and South Africa.  Major cities include Nairobi (Kenya), Lagos (Nigeria), and </a:t>
            </a:r>
            <a:r>
              <a:rPr lang="en-US" b="1" dirty="0" smtClean="0"/>
              <a:t>Cape Town </a:t>
            </a:r>
            <a:r>
              <a:rPr lang="en-US" dirty="0" smtClean="0"/>
              <a:t>(South Africa).</a:t>
            </a:r>
            <a:endParaRPr 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East Asia: China</a:t>
            </a:r>
            <a:endParaRPr lang="en-US" dirty="0"/>
          </a:p>
        </p:txBody>
      </p:sp>
      <p:sp>
        <p:nvSpPr>
          <p:cNvPr id="3" name="Content Placeholder 2"/>
          <p:cNvSpPr>
            <a:spLocks noGrp="1"/>
          </p:cNvSpPr>
          <p:nvPr>
            <p:ph idx="1"/>
          </p:nvPr>
        </p:nvSpPr>
        <p:spPr>
          <a:xfrm>
            <a:off x="6172200" y="1554162"/>
            <a:ext cx="2819400" cy="5075238"/>
          </a:xfrm>
        </p:spPr>
        <p:txBody>
          <a:bodyPr>
            <a:normAutofit fontScale="77500" lnSpcReduction="20000"/>
          </a:bodyPr>
          <a:lstStyle/>
          <a:p>
            <a:r>
              <a:rPr lang="en-US" dirty="0" smtClean="0"/>
              <a:t>China has been the world’s </a:t>
            </a:r>
            <a:r>
              <a:rPr lang="en-US" b="1" dirty="0" smtClean="0"/>
              <a:t>most populous country</a:t>
            </a:r>
            <a:r>
              <a:rPr lang="en-US" dirty="0" smtClean="0"/>
              <a:t> for most of its history.  Today, one of every five people in the world is </a:t>
            </a:r>
            <a:r>
              <a:rPr lang="en-US" b="1" dirty="0" smtClean="0"/>
              <a:t>Chinese</a:t>
            </a:r>
            <a:r>
              <a:rPr lang="en-US" dirty="0" smtClean="0"/>
              <a:t>.  Mountains, </a:t>
            </a:r>
            <a:r>
              <a:rPr lang="en-US" b="1" dirty="0" smtClean="0"/>
              <a:t>deserts</a:t>
            </a:r>
            <a:r>
              <a:rPr lang="en-US" dirty="0" smtClean="0"/>
              <a:t>, and seas once helped isolate China from the rest of the world.</a:t>
            </a:r>
            <a:endParaRPr lang="en-US" dirty="0"/>
          </a:p>
        </p:txBody>
      </p:sp>
      <p:pic>
        <p:nvPicPr>
          <p:cNvPr id="18434" name="Picture 2" descr="http://www.jrank.org/history/article_images/Intro_p16_3.jpg"/>
          <p:cNvPicPr>
            <a:picLocks noChangeAspect="1" noChangeArrowheads="1"/>
          </p:cNvPicPr>
          <p:nvPr/>
        </p:nvPicPr>
        <p:blipFill>
          <a:blip r:embed="rId2" cstate="print"/>
          <a:srcRect/>
          <a:stretch>
            <a:fillRect/>
          </a:stretch>
        </p:blipFill>
        <p:spPr bwMode="auto">
          <a:xfrm>
            <a:off x="304800" y="1307750"/>
            <a:ext cx="5638800" cy="5274026"/>
          </a:xfrm>
          <a:prstGeom prst="rect">
            <a:avLst/>
          </a:prstGeom>
          <a:noFill/>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East Asia: China</a:t>
            </a:r>
            <a:endParaRPr lang="en-US" dirty="0"/>
          </a:p>
        </p:txBody>
      </p:sp>
      <p:sp>
        <p:nvSpPr>
          <p:cNvPr id="3" name="Content Placeholder 2"/>
          <p:cNvSpPr>
            <a:spLocks noGrp="1"/>
          </p:cNvSpPr>
          <p:nvPr>
            <p:ph idx="1"/>
          </p:nvPr>
        </p:nvSpPr>
        <p:spPr>
          <a:xfrm>
            <a:off x="4114800" y="1554162"/>
            <a:ext cx="5029200" cy="5303838"/>
          </a:xfrm>
        </p:spPr>
        <p:txBody>
          <a:bodyPr>
            <a:normAutofit fontScale="85000" lnSpcReduction="20000"/>
          </a:bodyPr>
          <a:lstStyle/>
          <a:p>
            <a:r>
              <a:rPr lang="en-US" dirty="0" smtClean="0"/>
              <a:t>Eastern China consists of a vast plain with </a:t>
            </a:r>
            <a:r>
              <a:rPr lang="en-US" b="1" dirty="0" smtClean="0"/>
              <a:t>fertile river valleys</a:t>
            </a:r>
            <a:r>
              <a:rPr lang="en-US" dirty="0" smtClean="0"/>
              <a:t>.  Most of China’s population settled in this area.  China’s isolation had a great impact on China’s development.  It allowed China to develop a unique culture separate from other centers of civilization.  This isolation also led to a centralization of power and concentration of resources that made China one of the most </a:t>
            </a:r>
            <a:r>
              <a:rPr lang="en-US" b="1" dirty="0" smtClean="0"/>
              <a:t>advanced civilizations</a:t>
            </a:r>
            <a:r>
              <a:rPr lang="en-US" dirty="0" smtClean="0"/>
              <a:t> for many centuries.</a:t>
            </a:r>
            <a:endParaRPr lang="en-US" dirty="0"/>
          </a:p>
        </p:txBody>
      </p:sp>
      <p:pic>
        <p:nvPicPr>
          <p:cNvPr id="16386" name="Picture 2" descr="http://upload.wikimedia.org/wikipedia/commons/thumb/5/5a/China_Pop_Density.svg/300px-China_Pop_Density.svg.png"/>
          <p:cNvPicPr>
            <a:picLocks noChangeAspect="1" noChangeArrowheads="1"/>
          </p:cNvPicPr>
          <p:nvPr/>
        </p:nvPicPr>
        <p:blipFill>
          <a:blip r:embed="rId2" cstate="print"/>
          <a:srcRect/>
          <a:stretch>
            <a:fillRect/>
          </a:stretch>
        </p:blipFill>
        <p:spPr bwMode="auto">
          <a:xfrm>
            <a:off x="380999" y="2743200"/>
            <a:ext cx="3790561" cy="3095626"/>
          </a:xfrm>
          <a:prstGeom prst="rect">
            <a:avLst/>
          </a:prstGeom>
          <a:noFill/>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East Asia: China</a:t>
            </a:r>
            <a:endParaRPr lang="en-US" dirty="0"/>
          </a:p>
        </p:txBody>
      </p:sp>
      <p:sp>
        <p:nvSpPr>
          <p:cNvPr id="3" name="Content Placeholder 2"/>
          <p:cNvSpPr>
            <a:spLocks noGrp="1"/>
          </p:cNvSpPr>
          <p:nvPr>
            <p:ph idx="1"/>
          </p:nvPr>
        </p:nvSpPr>
        <p:spPr>
          <a:xfrm>
            <a:off x="304800" y="1554162"/>
            <a:ext cx="3886200" cy="5303838"/>
          </a:xfrm>
        </p:spPr>
        <p:txBody>
          <a:bodyPr>
            <a:normAutofit fontScale="85000" lnSpcReduction="20000"/>
          </a:bodyPr>
          <a:lstStyle/>
          <a:p>
            <a:r>
              <a:rPr lang="en-US" dirty="0" smtClean="0"/>
              <a:t>For thousands of years, China was ruled by all-powerful </a:t>
            </a:r>
            <a:r>
              <a:rPr lang="en-US" b="1" dirty="0" smtClean="0"/>
              <a:t>emperors</a:t>
            </a:r>
            <a:r>
              <a:rPr lang="en-US" dirty="0" smtClean="0"/>
              <a:t>.  Different groups of Chinese spoke different dialects, but they were all united by a common system of writing, based on characters.  They also shared distinctive religious beliefs – </a:t>
            </a:r>
            <a:r>
              <a:rPr lang="en-US" b="1" dirty="0" smtClean="0"/>
              <a:t>Confucianism</a:t>
            </a:r>
            <a:r>
              <a:rPr lang="en-US" dirty="0" smtClean="0"/>
              <a:t>, Taoism, and </a:t>
            </a:r>
            <a:r>
              <a:rPr lang="en-US" b="1" dirty="0" smtClean="0"/>
              <a:t>Buddhism</a:t>
            </a:r>
            <a:r>
              <a:rPr lang="en-US" dirty="0" smtClean="0"/>
              <a:t>.</a:t>
            </a:r>
            <a:endParaRPr lang="en-US" dirty="0"/>
          </a:p>
        </p:txBody>
      </p:sp>
      <p:pic>
        <p:nvPicPr>
          <p:cNvPr id="15361" name="Picture 1" descr="Chinese Characters"/>
          <p:cNvPicPr>
            <a:picLocks noChangeAspect="1" noChangeArrowheads="1"/>
          </p:cNvPicPr>
          <p:nvPr/>
        </p:nvPicPr>
        <p:blipFill>
          <a:blip r:embed="rId2" cstate="print"/>
          <a:srcRect/>
          <a:stretch>
            <a:fillRect/>
          </a:stretch>
        </p:blipFill>
        <p:spPr bwMode="auto">
          <a:xfrm>
            <a:off x="4343400" y="1447800"/>
            <a:ext cx="4429948" cy="5181600"/>
          </a:xfrm>
          <a:prstGeom prst="rect">
            <a:avLst/>
          </a:prstGeom>
          <a:noFill/>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East Asia: China</a:t>
            </a:r>
            <a:endParaRPr lang="en-US" dirty="0"/>
          </a:p>
        </p:txBody>
      </p:sp>
      <p:sp>
        <p:nvSpPr>
          <p:cNvPr id="3" name="Content Placeholder 2"/>
          <p:cNvSpPr>
            <a:spLocks noGrp="1"/>
          </p:cNvSpPr>
          <p:nvPr>
            <p:ph idx="1"/>
          </p:nvPr>
        </p:nvSpPr>
        <p:spPr>
          <a:xfrm>
            <a:off x="304800" y="1219200"/>
            <a:ext cx="8686800" cy="1646237"/>
          </a:xfrm>
        </p:spPr>
        <p:txBody>
          <a:bodyPr>
            <a:normAutofit fontScale="62500" lnSpcReduction="20000"/>
          </a:bodyPr>
          <a:lstStyle/>
          <a:p>
            <a:r>
              <a:rPr lang="en-US" dirty="0" smtClean="0"/>
              <a:t>The largest concentration of people in China lives on the fertile lands in the east and along China’s vast coastline.  Traditionally, this has encouraged many Chinese to rely on </a:t>
            </a:r>
            <a:r>
              <a:rPr lang="en-US" b="1" dirty="0" smtClean="0"/>
              <a:t>fishing</a:t>
            </a:r>
            <a:r>
              <a:rPr lang="en-US" dirty="0" smtClean="0"/>
              <a:t> for their livelihoods.  Since opening its economy to </a:t>
            </a:r>
            <a:r>
              <a:rPr lang="en-US" b="1" dirty="0" smtClean="0"/>
              <a:t>foreign investments</a:t>
            </a:r>
            <a:r>
              <a:rPr lang="en-US" dirty="0" smtClean="0"/>
              <a:t>, China has undergone an economic revolution.  Its educated, low-wage labor force has helped to propel China forward, making it the world’s fastest growing economy.</a:t>
            </a:r>
            <a:endParaRPr lang="en-US" dirty="0"/>
          </a:p>
        </p:txBody>
      </p:sp>
      <p:pic>
        <p:nvPicPr>
          <p:cNvPr id="14338" name="Picture 2" descr="http://upload.wikimedia.org/wikipedia/commons/b/b3/Prc1952-2005gdp.gif"/>
          <p:cNvPicPr>
            <a:picLocks noChangeAspect="1" noChangeArrowheads="1"/>
          </p:cNvPicPr>
          <p:nvPr/>
        </p:nvPicPr>
        <p:blipFill>
          <a:blip r:embed="rId2" cstate="print"/>
          <a:srcRect/>
          <a:stretch>
            <a:fillRect/>
          </a:stretch>
        </p:blipFill>
        <p:spPr bwMode="auto">
          <a:xfrm>
            <a:off x="1219200" y="2813957"/>
            <a:ext cx="6477000" cy="3891643"/>
          </a:xfrm>
          <a:prstGeom prst="rect">
            <a:avLst/>
          </a:prstGeom>
          <a:noFill/>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East Asia: China</a:t>
            </a:r>
            <a:endParaRPr lang="en-US" dirty="0"/>
          </a:p>
        </p:txBody>
      </p:sp>
      <p:sp>
        <p:nvSpPr>
          <p:cNvPr id="3" name="Content Placeholder 2"/>
          <p:cNvSpPr>
            <a:spLocks noGrp="1"/>
          </p:cNvSpPr>
          <p:nvPr>
            <p:ph idx="1"/>
          </p:nvPr>
        </p:nvSpPr>
        <p:spPr/>
        <p:txBody>
          <a:bodyPr/>
          <a:lstStyle/>
          <a:p>
            <a:r>
              <a:rPr lang="en-US" dirty="0" smtClean="0"/>
              <a:t>Major Features.  China’s main cities today include Beijing, Shanghai, and </a:t>
            </a:r>
            <a:r>
              <a:rPr lang="en-US" b="1" dirty="0" smtClean="0"/>
              <a:t>Hong Kong</a:t>
            </a:r>
            <a:r>
              <a:rPr lang="en-US" dirty="0" smtClean="0"/>
              <a:t>.</a:t>
            </a:r>
            <a:endParaRPr lang="en-US"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East Asia: Japan</a:t>
            </a:r>
            <a:endParaRPr lang="en-US" dirty="0"/>
          </a:p>
        </p:txBody>
      </p:sp>
      <p:sp>
        <p:nvSpPr>
          <p:cNvPr id="3" name="Content Placeholder 2"/>
          <p:cNvSpPr>
            <a:spLocks noGrp="1"/>
          </p:cNvSpPr>
          <p:nvPr>
            <p:ph idx="1"/>
          </p:nvPr>
        </p:nvSpPr>
        <p:spPr>
          <a:xfrm>
            <a:off x="4724400" y="1554162"/>
            <a:ext cx="4343400" cy="4525963"/>
          </a:xfrm>
        </p:spPr>
        <p:txBody>
          <a:bodyPr>
            <a:normAutofit fontScale="85000" lnSpcReduction="20000"/>
          </a:bodyPr>
          <a:lstStyle/>
          <a:p>
            <a:r>
              <a:rPr lang="en-US" dirty="0" smtClean="0"/>
              <a:t>Japan consists of four </a:t>
            </a:r>
            <a:r>
              <a:rPr lang="en-US" b="1" dirty="0" smtClean="0"/>
              <a:t>main islands </a:t>
            </a:r>
            <a:r>
              <a:rPr lang="en-US" dirty="0" smtClean="0"/>
              <a:t>and thousands of smaller ones.  Although ancient Japan was greatly influenced by China, it developed its own language, </a:t>
            </a:r>
            <a:r>
              <a:rPr lang="en-US" b="1" dirty="0" smtClean="0"/>
              <a:t>system of writing</a:t>
            </a:r>
            <a:r>
              <a:rPr lang="en-US" dirty="0" smtClean="0"/>
              <a:t>, religious beliefs, and customs.  It was the first Asian nation to borrow </a:t>
            </a:r>
            <a:r>
              <a:rPr lang="en-US" b="1" dirty="0" smtClean="0"/>
              <a:t>Western ways </a:t>
            </a:r>
            <a:r>
              <a:rPr lang="en-US" dirty="0" smtClean="0"/>
              <a:t>and to industrialize.</a:t>
            </a:r>
            <a:endParaRPr lang="en-US" dirty="0"/>
          </a:p>
        </p:txBody>
      </p:sp>
      <p:pic>
        <p:nvPicPr>
          <p:cNvPr id="12290" name="Picture 2" descr="http://www.japaneselifestyle.com.au/travel/images/japan_map_political.gif"/>
          <p:cNvPicPr>
            <a:picLocks noChangeAspect="1" noChangeArrowheads="1"/>
          </p:cNvPicPr>
          <p:nvPr/>
        </p:nvPicPr>
        <p:blipFill>
          <a:blip r:embed="rId2" cstate="print"/>
          <a:srcRect/>
          <a:stretch>
            <a:fillRect/>
          </a:stretch>
        </p:blipFill>
        <p:spPr bwMode="auto">
          <a:xfrm>
            <a:off x="381000" y="1676400"/>
            <a:ext cx="4038600" cy="432008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Important Ideas</a:t>
            </a:r>
            <a:endParaRPr lang="en-US" dirty="0"/>
          </a:p>
        </p:txBody>
      </p:sp>
      <p:sp>
        <p:nvSpPr>
          <p:cNvPr id="3" name="Content Placeholder 2"/>
          <p:cNvSpPr>
            <a:spLocks noGrp="1"/>
          </p:cNvSpPr>
          <p:nvPr>
            <p:ph idx="1"/>
          </p:nvPr>
        </p:nvSpPr>
        <p:spPr/>
        <p:txBody>
          <a:bodyPr>
            <a:normAutofit fontScale="85000" lnSpcReduction="20000"/>
          </a:bodyPr>
          <a:lstStyle/>
          <a:p>
            <a:pPr marL="514350" indent="-514350">
              <a:buAutoNum type="alphaUcPeriod" startAt="3"/>
            </a:pPr>
            <a:r>
              <a:rPr lang="en-US" dirty="0" smtClean="0"/>
              <a:t>A </a:t>
            </a:r>
            <a:r>
              <a:rPr lang="en-US" b="1" dirty="0" smtClean="0"/>
              <a:t>functional </a:t>
            </a:r>
            <a:r>
              <a:rPr lang="en-US" dirty="0" smtClean="0"/>
              <a:t>region is an area with a common function, often organized around a key focal point.  People may perceive the characteristics of their own and other cultures and regions differently.  A </a:t>
            </a:r>
            <a:r>
              <a:rPr lang="en-US" b="1" dirty="0" smtClean="0"/>
              <a:t>perceptual</a:t>
            </a:r>
            <a:r>
              <a:rPr lang="en-US" dirty="0" smtClean="0"/>
              <a:t> region is a region based on commonly held human attitudes and feelings about an area.</a:t>
            </a:r>
          </a:p>
          <a:p>
            <a:pPr marL="514350" indent="-514350">
              <a:buAutoNum type="alphaUcPeriod" startAt="3"/>
            </a:pPr>
            <a:r>
              <a:rPr lang="en-US" dirty="0" smtClean="0"/>
              <a:t>Language, </a:t>
            </a:r>
            <a:r>
              <a:rPr lang="en-US" b="1" dirty="0" smtClean="0"/>
              <a:t>religion</a:t>
            </a:r>
            <a:r>
              <a:rPr lang="en-US" dirty="0" smtClean="0"/>
              <a:t>, government, land use, </a:t>
            </a:r>
            <a:r>
              <a:rPr lang="en-US" b="1" dirty="0" smtClean="0"/>
              <a:t>education</a:t>
            </a:r>
            <a:r>
              <a:rPr lang="en-US" dirty="0" smtClean="0"/>
              <a:t> and customs make each cultural region distinctive.  Geographers recognize several major cultural regions in the world today, including the Middle East, Latin America, North America, Europe, Russia, Sub-Saharan Africa, China, Japan, South Asia, and Southeast Asia.</a:t>
            </a:r>
            <a:endParaRPr lang="en-U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East Asia: Japan</a:t>
            </a:r>
            <a:endParaRPr lang="en-US" dirty="0"/>
          </a:p>
        </p:txBody>
      </p:sp>
      <p:sp>
        <p:nvSpPr>
          <p:cNvPr id="3" name="Content Placeholder 2"/>
          <p:cNvSpPr>
            <a:spLocks noGrp="1"/>
          </p:cNvSpPr>
          <p:nvPr>
            <p:ph idx="1"/>
          </p:nvPr>
        </p:nvSpPr>
        <p:spPr>
          <a:xfrm>
            <a:off x="304800" y="1554162"/>
            <a:ext cx="4114800" cy="5303838"/>
          </a:xfrm>
        </p:spPr>
        <p:txBody>
          <a:bodyPr>
            <a:normAutofit fontScale="77500" lnSpcReduction="20000"/>
          </a:bodyPr>
          <a:lstStyle/>
          <a:p>
            <a:r>
              <a:rPr lang="en-US" dirty="0" smtClean="0"/>
              <a:t>Although 85% of Japan’s land is covered by </a:t>
            </a:r>
            <a:r>
              <a:rPr lang="en-US" b="1" dirty="0" smtClean="0"/>
              <a:t>mountains</a:t>
            </a:r>
            <a:r>
              <a:rPr lang="en-US" dirty="0" smtClean="0"/>
              <a:t>, it has a relatively large population.  Its high population density has led to a social closeness and promoted the ability of its people to work together.  Japan lacks many </a:t>
            </a:r>
            <a:r>
              <a:rPr lang="en-US" b="1" dirty="0" smtClean="0"/>
              <a:t>natural resources</a:t>
            </a:r>
            <a:r>
              <a:rPr lang="en-US" dirty="0" smtClean="0"/>
              <a:t> necessary for modern industry and must </a:t>
            </a:r>
            <a:r>
              <a:rPr lang="en-US" b="1" dirty="0" smtClean="0"/>
              <a:t>import</a:t>
            </a:r>
            <a:r>
              <a:rPr lang="en-US" dirty="0" smtClean="0"/>
              <a:t> much of what it needs.  Japans major cities include </a:t>
            </a:r>
            <a:r>
              <a:rPr lang="en-US" b="1" dirty="0" smtClean="0"/>
              <a:t>Tokyo</a:t>
            </a:r>
            <a:r>
              <a:rPr lang="en-US" dirty="0" smtClean="0"/>
              <a:t>, Osaka, Kyoto, and Hiroshima.</a:t>
            </a:r>
            <a:endParaRPr lang="en-US" dirty="0"/>
          </a:p>
        </p:txBody>
      </p:sp>
      <p:pic>
        <p:nvPicPr>
          <p:cNvPr id="11266" name="Picture 2" descr="http://www.freeworldmaps.net/asia/japan/japan.jpg"/>
          <p:cNvPicPr>
            <a:picLocks noChangeAspect="1" noChangeArrowheads="1"/>
          </p:cNvPicPr>
          <p:nvPr/>
        </p:nvPicPr>
        <p:blipFill>
          <a:blip r:embed="rId2" cstate="print"/>
          <a:srcRect/>
          <a:stretch>
            <a:fillRect/>
          </a:stretch>
        </p:blipFill>
        <p:spPr bwMode="auto">
          <a:xfrm>
            <a:off x="4876800" y="1600200"/>
            <a:ext cx="3781425" cy="4657725"/>
          </a:xfrm>
          <a:prstGeom prst="rect">
            <a:avLst/>
          </a:prstGeom>
          <a:noFill/>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South Asia</a:t>
            </a:r>
            <a:endParaRPr lang="en-US" dirty="0"/>
          </a:p>
        </p:txBody>
      </p:sp>
      <p:sp>
        <p:nvSpPr>
          <p:cNvPr id="3" name="Content Placeholder 2"/>
          <p:cNvSpPr>
            <a:spLocks noGrp="1"/>
          </p:cNvSpPr>
          <p:nvPr>
            <p:ph idx="1"/>
          </p:nvPr>
        </p:nvSpPr>
        <p:spPr>
          <a:xfrm>
            <a:off x="304800" y="1554163"/>
            <a:ext cx="8686800" cy="1874838"/>
          </a:xfrm>
        </p:spPr>
        <p:txBody>
          <a:bodyPr>
            <a:normAutofit fontScale="85000" lnSpcReduction="20000"/>
          </a:bodyPr>
          <a:lstStyle/>
          <a:p>
            <a:r>
              <a:rPr lang="en-US" dirty="0" smtClean="0"/>
              <a:t>The </a:t>
            </a:r>
            <a:r>
              <a:rPr lang="en-US" b="1" dirty="0" smtClean="0"/>
              <a:t>Himalaya Mountains </a:t>
            </a:r>
            <a:r>
              <a:rPr lang="en-US" dirty="0" smtClean="0"/>
              <a:t>are the highest in the world.  They separate the </a:t>
            </a:r>
            <a:r>
              <a:rPr lang="en-US" b="1" dirty="0" smtClean="0"/>
              <a:t>Indian subcontinent </a:t>
            </a:r>
            <a:r>
              <a:rPr lang="en-US" dirty="0" smtClean="0"/>
              <a:t>from the rest of Asia.  This has allowed peoples on both sides of the mountains to develop their own separate languages, customs, and cultures.  </a:t>
            </a:r>
            <a:endParaRPr lang="en-US" dirty="0"/>
          </a:p>
        </p:txBody>
      </p:sp>
      <p:pic>
        <p:nvPicPr>
          <p:cNvPr id="10242" name="Picture 2" descr="http://pubs.usgs.gov/gip/dynamic/graphics/Fig24tibet.gif"/>
          <p:cNvPicPr>
            <a:picLocks noChangeAspect="1" noChangeArrowheads="1"/>
          </p:cNvPicPr>
          <p:nvPr/>
        </p:nvPicPr>
        <p:blipFill>
          <a:blip r:embed="rId2" cstate="print"/>
          <a:srcRect/>
          <a:stretch>
            <a:fillRect/>
          </a:stretch>
        </p:blipFill>
        <p:spPr bwMode="auto">
          <a:xfrm>
            <a:off x="685800" y="3352800"/>
            <a:ext cx="3048000" cy="3378792"/>
          </a:xfrm>
          <a:prstGeom prst="rect">
            <a:avLst/>
          </a:prstGeom>
          <a:noFill/>
        </p:spPr>
      </p:pic>
      <p:pic>
        <p:nvPicPr>
          <p:cNvPr id="10244" name="Picture 4" descr="http://nasadaacs.eos.nasa.gov/articles/images/2008_earthquakes_map.jpg"/>
          <p:cNvPicPr>
            <a:picLocks noChangeAspect="1" noChangeArrowheads="1"/>
          </p:cNvPicPr>
          <p:nvPr/>
        </p:nvPicPr>
        <p:blipFill>
          <a:blip r:embed="rId3" cstate="print"/>
          <a:srcRect/>
          <a:stretch>
            <a:fillRect/>
          </a:stretch>
        </p:blipFill>
        <p:spPr bwMode="auto">
          <a:xfrm>
            <a:off x="4876800" y="3200400"/>
            <a:ext cx="3124200" cy="3415074"/>
          </a:xfrm>
          <a:prstGeom prst="rect">
            <a:avLst/>
          </a:prstGeom>
          <a:noFill/>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South Asia</a:t>
            </a:r>
            <a:endParaRPr lang="en-US" dirty="0"/>
          </a:p>
        </p:txBody>
      </p:sp>
      <p:sp>
        <p:nvSpPr>
          <p:cNvPr id="3" name="Content Placeholder 2"/>
          <p:cNvSpPr>
            <a:spLocks noGrp="1"/>
          </p:cNvSpPr>
          <p:nvPr>
            <p:ph idx="1"/>
          </p:nvPr>
        </p:nvSpPr>
        <p:spPr>
          <a:xfrm>
            <a:off x="152400" y="1554162"/>
            <a:ext cx="4038600" cy="4922838"/>
          </a:xfrm>
        </p:spPr>
        <p:txBody>
          <a:bodyPr>
            <a:normAutofit fontScale="92500" lnSpcReduction="20000"/>
          </a:bodyPr>
          <a:lstStyle/>
          <a:p>
            <a:r>
              <a:rPr lang="en-US" dirty="0" smtClean="0"/>
              <a:t>The main rivers of the Indian subcontinent, the </a:t>
            </a:r>
            <a:r>
              <a:rPr lang="en-US" b="1" dirty="0" smtClean="0"/>
              <a:t>Indus and Ganges</a:t>
            </a:r>
            <a:r>
              <a:rPr lang="en-US" dirty="0" smtClean="0"/>
              <a:t>, were the sites of some of the world’s earliest civilizations.  In ancient times, </a:t>
            </a:r>
            <a:r>
              <a:rPr lang="en-US" b="1" dirty="0" smtClean="0"/>
              <a:t>Aryan</a:t>
            </a:r>
            <a:r>
              <a:rPr lang="en-US" dirty="0" smtClean="0"/>
              <a:t> invaders conquered the subcontinent and introduced the Hindu religion and caste system.</a:t>
            </a:r>
            <a:endParaRPr lang="en-US" dirty="0"/>
          </a:p>
        </p:txBody>
      </p:sp>
      <p:pic>
        <p:nvPicPr>
          <p:cNvPr id="9218" name="Picture 2" descr="http://web.mac.com/brevort1/Socialstudies/World_History_Chapter_5_files/Aryan%20Invasions%20Map.jpg"/>
          <p:cNvPicPr>
            <a:picLocks noChangeAspect="1" noChangeArrowheads="1"/>
          </p:cNvPicPr>
          <p:nvPr/>
        </p:nvPicPr>
        <p:blipFill>
          <a:blip r:embed="rId2" cstate="print"/>
          <a:srcRect/>
          <a:stretch>
            <a:fillRect/>
          </a:stretch>
        </p:blipFill>
        <p:spPr bwMode="auto">
          <a:xfrm>
            <a:off x="4267200" y="1524000"/>
            <a:ext cx="4448175" cy="4657725"/>
          </a:xfrm>
          <a:prstGeom prst="rect">
            <a:avLst/>
          </a:prstGeom>
          <a:noFill/>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South Asia</a:t>
            </a:r>
            <a:endParaRPr lang="en-US" dirty="0"/>
          </a:p>
        </p:txBody>
      </p:sp>
      <p:sp>
        <p:nvSpPr>
          <p:cNvPr id="3" name="Content Placeholder 2"/>
          <p:cNvSpPr>
            <a:spLocks noGrp="1"/>
          </p:cNvSpPr>
          <p:nvPr>
            <p:ph idx="1"/>
          </p:nvPr>
        </p:nvSpPr>
        <p:spPr>
          <a:xfrm>
            <a:off x="4572000" y="1554162"/>
            <a:ext cx="4419600" cy="5075238"/>
          </a:xfrm>
        </p:spPr>
        <p:txBody>
          <a:bodyPr>
            <a:normAutofit fontScale="85000" lnSpcReduction="10000"/>
          </a:bodyPr>
          <a:lstStyle/>
          <a:p>
            <a:r>
              <a:rPr lang="en-US" dirty="0" smtClean="0"/>
              <a:t>The subcontinent’s nearness to the Middle East next led to the </a:t>
            </a:r>
            <a:r>
              <a:rPr lang="en-US" b="1" dirty="0" smtClean="0"/>
              <a:t>spread of Islam</a:t>
            </a:r>
            <a:r>
              <a:rPr lang="en-US" dirty="0" smtClean="0"/>
              <a:t> into the region.  In the 1700s, much of India fell under British rule.  When India later became independent in 1947, it separated into </a:t>
            </a:r>
            <a:r>
              <a:rPr lang="en-US" b="1" dirty="0" smtClean="0"/>
              <a:t>Hindu India and Muslim Pakistan</a:t>
            </a:r>
            <a:r>
              <a:rPr lang="en-US" dirty="0" smtClean="0"/>
              <a:t>.  Former East Pakistan later became Bangladesh.  </a:t>
            </a:r>
            <a:endParaRPr lang="en-US" dirty="0"/>
          </a:p>
        </p:txBody>
      </p:sp>
      <p:pic>
        <p:nvPicPr>
          <p:cNvPr id="8194" name="Picture 2" descr="http://www.uwgb.edu/dutchs/Graphics-Other/HISTSCI/IslamGrow1.gif"/>
          <p:cNvPicPr>
            <a:picLocks noChangeAspect="1" noChangeArrowheads="1"/>
          </p:cNvPicPr>
          <p:nvPr/>
        </p:nvPicPr>
        <p:blipFill>
          <a:blip r:embed="rId2" cstate="print"/>
          <a:srcRect/>
          <a:stretch>
            <a:fillRect/>
          </a:stretch>
        </p:blipFill>
        <p:spPr bwMode="auto">
          <a:xfrm>
            <a:off x="199399" y="2362200"/>
            <a:ext cx="4525001" cy="3019426"/>
          </a:xfrm>
          <a:prstGeom prst="rect">
            <a:avLst/>
          </a:prstGeom>
          <a:noFill/>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South Asia</a:t>
            </a:r>
            <a:endParaRPr lang="en-US" dirty="0"/>
          </a:p>
        </p:txBody>
      </p:sp>
      <p:sp>
        <p:nvSpPr>
          <p:cNvPr id="3" name="Content Placeholder 2"/>
          <p:cNvSpPr>
            <a:spLocks noGrp="1"/>
          </p:cNvSpPr>
          <p:nvPr>
            <p:ph idx="1"/>
          </p:nvPr>
        </p:nvSpPr>
        <p:spPr/>
        <p:txBody>
          <a:bodyPr/>
          <a:lstStyle/>
          <a:p>
            <a:r>
              <a:rPr lang="en-US" dirty="0" smtClean="0"/>
              <a:t>Today, India is the world’s </a:t>
            </a:r>
            <a:r>
              <a:rPr lang="en-US" b="1" dirty="0" smtClean="0"/>
              <a:t>second</a:t>
            </a:r>
            <a:r>
              <a:rPr lang="en-US" dirty="0" smtClean="0"/>
              <a:t> most populous country.  Most Indians are </a:t>
            </a:r>
            <a:r>
              <a:rPr lang="en-US" b="1" dirty="0" smtClean="0"/>
              <a:t>Hindus</a:t>
            </a:r>
            <a:r>
              <a:rPr lang="en-US" dirty="0" smtClean="0"/>
              <a:t>.  Indians speak English as well as </a:t>
            </a:r>
            <a:r>
              <a:rPr lang="en-US" b="1" dirty="0" smtClean="0"/>
              <a:t>Hindi</a:t>
            </a:r>
            <a:r>
              <a:rPr lang="en-US" dirty="0" smtClean="0"/>
              <a:t> and other local languages.  To the north, mountainous Afghanistan separates this region from the Middle East.</a:t>
            </a:r>
            <a:endParaRPr lang="en-US"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South Asia</a:t>
            </a:r>
            <a:endParaRPr lang="en-US" dirty="0"/>
          </a:p>
        </p:txBody>
      </p:sp>
      <p:sp>
        <p:nvSpPr>
          <p:cNvPr id="3" name="Content Placeholder 2"/>
          <p:cNvSpPr>
            <a:spLocks noGrp="1"/>
          </p:cNvSpPr>
          <p:nvPr>
            <p:ph idx="1"/>
          </p:nvPr>
        </p:nvSpPr>
        <p:spPr>
          <a:xfrm>
            <a:off x="0" y="1706562"/>
            <a:ext cx="3200400" cy="4999038"/>
          </a:xfrm>
        </p:spPr>
        <p:txBody>
          <a:bodyPr>
            <a:normAutofit fontScale="92500" lnSpcReduction="20000"/>
          </a:bodyPr>
          <a:lstStyle/>
          <a:p>
            <a:r>
              <a:rPr lang="en-US" dirty="0" smtClean="0"/>
              <a:t>Major Features.  India’s main cities include </a:t>
            </a:r>
            <a:r>
              <a:rPr lang="en-US" b="1" dirty="0" smtClean="0"/>
              <a:t>Mumbai </a:t>
            </a:r>
            <a:r>
              <a:rPr lang="en-US" dirty="0" smtClean="0"/>
              <a:t>(Bombay), Delhi, Calcutta, and Madras.  Pakistan’s major cities include </a:t>
            </a:r>
            <a:r>
              <a:rPr lang="en-US" b="1" dirty="0" smtClean="0"/>
              <a:t>Islamabad</a:t>
            </a:r>
            <a:r>
              <a:rPr lang="en-US" dirty="0" smtClean="0"/>
              <a:t> and Lahore.</a:t>
            </a:r>
            <a:endParaRPr lang="en-US" dirty="0"/>
          </a:p>
        </p:txBody>
      </p:sp>
      <p:pic>
        <p:nvPicPr>
          <p:cNvPr id="6146" name="Picture 2" descr="http://orias.berkeley.edu/pallop/asias1.gif"/>
          <p:cNvPicPr>
            <a:picLocks noChangeAspect="1" noChangeArrowheads="1"/>
          </p:cNvPicPr>
          <p:nvPr/>
        </p:nvPicPr>
        <p:blipFill>
          <a:blip r:embed="rId2" cstate="print"/>
          <a:srcRect/>
          <a:stretch>
            <a:fillRect/>
          </a:stretch>
        </p:blipFill>
        <p:spPr bwMode="auto">
          <a:xfrm>
            <a:off x="3495675" y="1676400"/>
            <a:ext cx="5463513" cy="4505325"/>
          </a:xfrm>
          <a:prstGeom prst="rect">
            <a:avLst/>
          </a:prstGeom>
          <a:noFill/>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Southeast Asia</a:t>
            </a:r>
            <a:endParaRPr lang="en-US" dirty="0"/>
          </a:p>
        </p:txBody>
      </p:sp>
      <p:sp>
        <p:nvSpPr>
          <p:cNvPr id="3" name="Content Placeholder 2"/>
          <p:cNvSpPr>
            <a:spLocks noGrp="1"/>
          </p:cNvSpPr>
          <p:nvPr>
            <p:ph idx="1"/>
          </p:nvPr>
        </p:nvSpPr>
        <p:spPr/>
        <p:txBody>
          <a:bodyPr/>
          <a:lstStyle/>
          <a:p>
            <a:r>
              <a:rPr lang="en-US" dirty="0" smtClean="0"/>
              <a:t>Southeast Asia provides the shortest route between the Pacific and Indian Oceans.  As a result, Southeast Asia has been heavily affected by the large mix of peoples coming into this region, especially Chinese, Indians, Arabs, and European colonial powers.  </a:t>
            </a:r>
            <a:endParaRPr lang="en-US"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Southeast Asia</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islands of Southeast Asia, once known as the East Indies, export important spices such as pepper, cinnamon, and nutmeg, used in cooking all over the world.  In earlier times, these spices were highly prized in Europe and the Middle East because they provided a way of preserving food that was more idly.  Although much of the region continues to follow traditional ways of life, the growth of cities, improvements in technology, and government programs aimed at modernization are making inroads into traditional village life.</a:t>
            </a:r>
            <a:endParaRPr lang="en-US"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Southeast Asia</a:t>
            </a:r>
            <a:endParaRPr lang="en-US" dirty="0"/>
          </a:p>
        </p:txBody>
      </p:sp>
      <p:sp>
        <p:nvSpPr>
          <p:cNvPr id="3" name="Content Placeholder 2"/>
          <p:cNvSpPr>
            <a:spLocks noGrp="1"/>
          </p:cNvSpPr>
          <p:nvPr>
            <p:ph idx="1"/>
          </p:nvPr>
        </p:nvSpPr>
        <p:spPr/>
        <p:txBody>
          <a:bodyPr/>
          <a:lstStyle/>
          <a:p>
            <a:r>
              <a:rPr lang="en-US" dirty="0" smtClean="0"/>
              <a:t>Major Features.  Countries of Southeast Asia include Indonesia, Thailand, Vietnam, Malaysia, and the Philippines.  Major cities include Bangkok, Jakarta, Singapore, Hanoi, Hong Kong, Taipei, and Manila.</a:t>
            </a:r>
            <a:endParaRPr lang="en-US"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Australia and Oceania</a:t>
            </a:r>
            <a:endParaRPr lang="en-US" dirty="0"/>
          </a:p>
        </p:txBody>
      </p:sp>
      <p:sp>
        <p:nvSpPr>
          <p:cNvPr id="3" name="Content Placeholder 2"/>
          <p:cNvSpPr>
            <a:spLocks noGrp="1"/>
          </p:cNvSpPr>
          <p:nvPr>
            <p:ph idx="1"/>
          </p:nvPr>
        </p:nvSpPr>
        <p:spPr>
          <a:xfrm>
            <a:off x="304800" y="1554162"/>
            <a:ext cx="4419600" cy="5303838"/>
          </a:xfrm>
        </p:spPr>
        <p:txBody>
          <a:bodyPr>
            <a:normAutofit fontScale="77500" lnSpcReduction="20000"/>
          </a:bodyPr>
          <a:lstStyle/>
          <a:p>
            <a:r>
              <a:rPr lang="en-US" dirty="0" smtClean="0"/>
              <a:t>Australia is the only country to occupy an entire continent.  Located in the Pacific Ocean, it is home to its own aboriginal peoples.  British settlers established a colony in 1788.  Today, the desert-like interior of Australia is sparsely populated.  Its south and east coasts boast large cities and a prosperous way of life similar to that of Europe and the United States.  Melbourne and Sydney are the Largest cities.</a:t>
            </a:r>
            <a:endParaRPr lang="en-US" dirty="0"/>
          </a:p>
        </p:txBody>
      </p:sp>
      <p:pic>
        <p:nvPicPr>
          <p:cNvPr id="2050" name="Picture 2" descr="http://www.aph.gov.au/library/pubs/rp/1999-2000/2000RP09-01.GIF"/>
          <p:cNvPicPr>
            <a:picLocks noChangeAspect="1" noChangeArrowheads="1"/>
          </p:cNvPicPr>
          <p:nvPr/>
        </p:nvPicPr>
        <p:blipFill>
          <a:blip r:embed="rId2" cstate="print"/>
          <a:srcRect/>
          <a:stretch>
            <a:fillRect/>
          </a:stretch>
        </p:blipFill>
        <p:spPr bwMode="auto">
          <a:xfrm>
            <a:off x="4876800" y="2362200"/>
            <a:ext cx="4048125" cy="3609976"/>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Cultural Regions</a:t>
            </a:r>
            <a:endParaRPr lang="en-US" dirty="0"/>
          </a:p>
        </p:txBody>
      </p:sp>
      <p:sp>
        <p:nvSpPr>
          <p:cNvPr id="3" name="Content Placeholder 2"/>
          <p:cNvSpPr>
            <a:spLocks noGrp="1"/>
          </p:cNvSpPr>
          <p:nvPr>
            <p:ph idx="1"/>
          </p:nvPr>
        </p:nvSpPr>
        <p:spPr>
          <a:xfrm>
            <a:off x="228600" y="1295400"/>
            <a:ext cx="3352800" cy="5334000"/>
          </a:xfrm>
        </p:spPr>
        <p:txBody>
          <a:bodyPr>
            <a:normAutofit fontScale="85000" lnSpcReduction="20000"/>
          </a:bodyPr>
          <a:lstStyle/>
          <a:p>
            <a:r>
              <a:rPr lang="en-US" b="1" dirty="0" smtClean="0"/>
              <a:t>Physical geography </a:t>
            </a:r>
            <a:r>
              <a:rPr lang="en-US" dirty="0" smtClean="0"/>
              <a:t>and the </a:t>
            </a:r>
            <a:r>
              <a:rPr lang="en-US" b="1" dirty="0" smtClean="0"/>
              <a:t>level of technology</a:t>
            </a:r>
            <a:r>
              <a:rPr lang="en-US" dirty="0" smtClean="0"/>
              <a:t> greatly influence a people’s culture.  Landforms, nearness to bodies of water, </a:t>
            </a:r>
            <a:r>
              <a:rPr lang="en-US" b="1" dirty="0" smtClean="0"/>
              <a:t>climate </a:t>
            </a:r>
            <a:r>
              <a:rPr lang="en-US" dirty="0" smtClean="0"/>
              <a:t>and </a:t>
            </a:r>
            <a:r>
              <a:rPr lang="en-US" b="1" dirty="0" smtClean="0"/>
              <a:t>natural resources</a:t>
            </a:r>
            <a:r>
              <a:rPr lang="en-US" dirty="0" smtClean="0"/>
              <a:t> interact with a people’s beliefs, traditions and history to create distinct ways of life.</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3657600" y="1474368"/>
            <a:ext cx="5257800" cy="455495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Australia and Oceania</a:t>
            </a:r>
            <a:endParaRPr lang="en-US" dirty="0"/>
          </a:p>
        </p:txBody>
      </p:sp>
      <p:sp>
        <p:nvSpPr>
          <p:cNvPr id="3" name="Content Placeholder 2"/>
          <p:cNvSpPr>
            <a:spLocks noGrp="1"/>
          </p:cNvSpPr>
          <p:nvPr>
            <p:ph idx="1"/>
          </p:nvPr>
        </p:nvSpPr>
        <p:spPr>
          <a:xfrm>
            <a:off x="304800" y="1371600"/>
            <a:ext cx="2819400" cy="5486400"/>
          </a:xfrm>
        </p:spPr>
        <p:txBody>
          <a:bodyPr>
            <a:normAutofit fontScale="85000" lnSpcReduction="10000"/>
          </a:bodyPr>
          <a:lstStyle/>
          <a:p>
            <a:r>
              <a:rPr lang="en-US" dirty="0" smtClean="0"/>
              <a:t>New Zealand, also colonized by the British, and other smaller island nations, such as Tahiti, are spread across the South Pacific.  Geographers refer to these Pacific islands as Oceania. </a:t>
            </a:r>
            <a:endParaRPr lang="en-US" dirty="0"/>
          </a:p>
        </p:txBody>
      </p:sp>
      <p:pic>
        <p:nvPicPr>
          <p:cNvPr id="1026" name="Picture 2" descr="http://www.worldatlas.com/webimage/countrys/aunewnew.gif"/>
          <p:cNvPicPr>
            <a:picLocks noChangeAspect="1" noChangeArrowheads="1"/>
          </p:cNvPicPr>
          <p:nvPr/>
        </p:nvPicPr>
        <p:blipFill>
          <a:blip r:embed="rId2" cstate="print"/>
          <a:srcRect/>
          <a:stretch>
            <a:fillRect/>
          </a:stretch>
        </p:blipFill>
        <p:spPr bwMode="auto">
          <a:xfrm>
            <a:off x="3276600" y="1600200"/>
            <a:ext cx="5648325" cy="4305301"/>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Cultural Regions</a:t>
            </a:r>
            <a:endParaRPr lang="en-US" dirty="0"/>
          </a:p>
        </p:txBody>
      </p:sp>
      <p:sp>
        <p:nvSpPr>
          <p:cNvPr id="3" name="Content Placeholder 2"/>
          <p:cNvSpPr>
            <a:spLocks noGrp="1"/>
          </p:cNvSpPr>
          <p:nvPr>
            <p:ph idx="1"/>
          </p:nvPr>
        </p:nvSpPr>
        <p:spPr>
          <a:xfrm>
            <a:off x="304800" y="1295400"/>
            <a:ext cx="8686800" cy="3246437"/>
          </a:xfrm>
        </p:spPr>
        <p:txBody>
          <a:bodyPr>
            <a:normAutofit fontScale="85000" lnSpcReduction="20000"/>
          </a:bodyPr>
          <a:lstStyle/>
          <a:p>
            <a:r>
              <a:rPr lang="en-US" dirty="0" smtClean="0"/>
              <a:t>A region is an area that has </a:t>
            </a:r>
            <a:r>
              <a:rPr lang="en-US" b="1" dirty="0" smtClean="0"/>
              <a:t>common characteristics </a:t>
            </a:r>
            <a:r>
              <a:rPr lang="en-US" dirty="0" smtClean="0"/>
              <a:t>that distinguish it from neighboring areas.  A cultural region is defined by the common characteristics of the people living there.</a:t>
            </a:r>
          </a:p>
          <a:p>
            <a:r>
              <a:rPr lang="en-US" dirty="0" smtClean="0"/>
              <a:t>The people in a cultural region may speak the same </a:t>
            </a:r>
            <a:r>
              <a:rPr lang="en-US" b="1" dirty="0" smtClean="0"/>
              <a:t>language</a:t>
            </a:r>
            <a:r>
              <a:rPr lang="en-US" dirty="0" smtClean="0"/>
              <a:t>, practice the same </a:t>
            </a:r>
            <a:r>
              <a:rPr lang="en-US" b="1" dirty="0" smtClean="0"/>
              <a:t>religion</a:t>
            </a:r>
            <a:r>
              <a:rPr lang="en-US" dirty="0" smtClean="0"/>
              <a:t>, share the same </a:t>
            </a:r>
            <a:r>
              <a:rPr lang="en-US" b="1" dirty="0" smtClean="0"/>
              <a:t>customs</a:t>
            </a:r>
            <a:r>
              <a:rPr lang="en-US" dirty="0" smtClean="0"/>
              <a:t>, or live under the same government.  They generally have more contacts with each other than with people outside the region.</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Cultural Regions</a:t>
            </a:r>
            <a:endParaRPr lang="en-US" dirty="0"/>
          </a:p>
        </p:txBody>
      </p:sp>
      <p:sp>
        <p:nvSpPr>
          <p:cNvPr id="3" name="Content Placeholder 2"/>
          <p:cNvSpPr>
            <a:spLocks noGrp="1"/>
          </p:cNvSpPr>
          <p:nvPr>
            <p:ph idx="1"/>
          </p:nvPr>
        </p:nvSpPr>
        <p:spPr>
          <a:xfrm>
            <a:off x="0" y="1447800"/>
            <a:ext cx="4267200" cy="5638800"/>
          </a:xfrm>
        </p:spPr>
        <p:txBody>
          <a:bodyPr>
            <a:normAutofit fontScale="77500" lnSpcReduction="20000"/>
          </a:bodyPr>
          <a:lstStyle/>
          <a:p>
            <a:r>
              <a:rPr lang="en-US" dirty="0" smtClean="0"/>
              <a:t>The State of Texas, for example, could be considered as a </a:t>
            </a:r>
            <a:r>
              <a:rPr lang="en-US" b="1" dirty="0" smtClean="0"/>
              <a:t>distinct cultural region</a:t>
            </a:r>
            <a:r>
              <a:rPr lang="en-US" dirty="0" smtClean="0"/>
              <a:t>.  Once home to several groups of Native American Indians, it later became the northernmost part of Mexico.  There were so few Spanish settlers that Americans were invited to settle in Texas in the 1820s.  Soon, the number of </a:t>
            </a:r>
            <a:r>
              <a:rPr lang="en-US" b="1" dirty="0" smtClean="0"/>
              <a:t>American Settlers </a:t>
            </a:r>
            <a:r>
              <a:rPr lang="en-US" dirty="0" smtClean="0"/>
              <a:t>in Texas grew so large that in 1836 they declared their independence.</a:t>
            </a:r>
            <a:endParaRPr lang="en-US" dirty="0"/>
          </a:p>
        </p:txBody>
      </p:sp>
      <p:pic>
        <p:nvPicPr>
          <p:cNvPr id="66562" name="Picture 2" descr="http://www.native-languages.org/texas3.jpg"/>
          <p:cNvPicPr>
            <a:picLocks noChangeAspect="1" noChangeArrowheads="1"/>
          </p:cNvPicPr>
          <p:nvPr/>
        </p:nvPicPr>
        <p:blipFill>
          <a:blip r:embed="rId2" cstate="print"/>
          <a:srcRect/>
          <a:stretch>
            <a:fillRect/>
          </a:stretch>
        </p:blipFill>
        <p:spPr bwMode="auto">
          <a:xfrm>
            <a:off x="4495800" y="1858108"/>
            <a:ext cx="4343400" cy="4009292"/>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2150</TotalTime>
  <Words>3339</Words>
  <Application>Microsoft Office PowerPoint</Application>
  <PresentationFormat>On-screen Show (4:3)</PresentationFormat>
  <Paragraphs>136</Paragraphs>
  <Slides>70</Slides>
  <Notes>0</Notes>
  <HiddenSlides>0</HiddenSlides>
  <MMClips>0</MMClips>
  <ScaleCrop>false</ScaleCrop>
  <HeadingPairs>
    <vt:vector size="4" baseType="variant">
      <vt:variant>
        <vt:lpstr>Theme</vt:lpstr>
      </vt:variant>
      <vt:variant>
        <vt:i4>1</vt:i4>
      </vt:variant>
      <vt:variant>
        <vt:lpstr>Slide Titles</vt:lpstr>
      </vt:variant>
      <vt:variant>
        <vt:i4>70</vt:i4>
      </vt:variant>
    </vt:vector>
  </HeadingPairs>
  <TitlesOfParts>
    <vt:vector size="71" baseType="lpstr">
      <vt:lpstr>Trek</vt:lpstr>
      <vt:lpstr>Chapter 9 – Cultural Regions</vt:lpstr>
      <vt:lpstr>Slide 2</vt:lpstr>
      <vt:lpstr>Essential Questions</vt:lpstr>
      <vt:lpstr>Geographic Terminology in this Chapter</vt:lpstr>
      <vt:lpstr>Important Ideas</vt:lpstr>
      <vt:lpstr>Important Ideas</vt:lpstr>
      <vt:lpstr>Cultural Regions</vt:lpstr>
      <vt:lpstr>Cultural Regions</vt:lpstr>
      <vt:lpstr>Cultural Regions</vt:lpstr>
      <vt:lpstr>Cultural Regions</vt:lpstr>
      <vt:lpstr>Cultural Regions</vt:lpstr>
      <vt:lpstr>Cultural Regions</vt:lpstr>
      <vt:lpstr>Cultural Regions</vt:lpstr>
      <vt:lpstr>Cultural Regions</vt:lpstr>
      <vt:lpstr>Slide 15</vt:lpstr>
      <vt:lpstr>Cultural Regions</vt:lpstr>
      <vt:lpstr>Slide 17</vt:lpstr>
      <vt:lpstr>Survey of World Cultural Regions</vt:lpstr>
      <vt:lpstr>North America</vt:lpstr>
      <vt:lpstr>North America</vt:lpstr>
      <vt:lpstr>Canada population density map</vt:lpstr>
      <vt:lpstr>North America</vt:lpstr>
      <vt:lpstr>North America</vt:lpstr>
      <vt:lpstr>North America</vt:lpstr>
      <vt:lpstr>Latin America</vt:lpstr>
      <vt:lpstr>Latin America</vt:lpstr>
      <vt:lpstr>Latin America</vt:lpstr>
      <vt:lpstr>Slide 28</vt:lpstr>
      <vt:lpstr>Latin America</vt:lpstr>
      <vt:lpstr>Europe</vt:lpstr>
      <vt:lpstr>Europe</vt:lpstr>
      <vt:lpstr>Europe</vt:lpstr>
      <vt:lpstr>Europe</vt:lpstr>
      <vt:lpstr>Europe</vt:lpstr>
      <vt:lpstr>European colonization 1750</vt:lpstr>
      <vt:lpstr>Slide 36</vt:lpstr>
      <vt:lpstr>Europe</vt:lpstr>
      <vt:lpstr>Europe</vt:lpstr>
      <vt:lpstr>Slide 39</vt:lpstr>
      <vt:lpstr>Europe</vt:lpstr>
      <vt:lpstr>Russia and the Commonwealth of Independent States (CIS)</vt:lpstr>
      <vt:lpstr>Russia and the Commonwealth of Independent States (CIS)</vt:lpstr>
      <vt:lpstr>Russia and the Commonwealth of Independent States (CIS)</vt:lpstr>
      <vt:lpstr>Russia and the Commonwealth of Independent States (CIS)</vt:lpstr>
      <vt:lpstr>Russia and the Commonwealth of Independent States (CIS)</vt:lpstr>
      <vt:lpstr>Russia and the Commonwealth of Independent States (CIS)</vt:lpstr>
      <vt:lpstr>North Africa</vt:lpstr>
      <vt:lpstr>Slide 48</vt:lpstr>
      <vt:lpstr>North Africa</vt:lpstr>
      <vt:lpstr>North Africa</vt:lpstr>
      <vt:lpstr>Sub-Saharan Africa</vt:lpstr>
      <vt:lpstr>Sub-Saharan Africa</vt:lpstr>
      <vt:lpstr>Sub-Saharan Africa</vt:lpstr>
      <vt:lpstr>East Asia: China</vt:lpstr>
      <vt:lpstr>East Asia: China</vt:lpstr>
      <vt:lpstr>East Asia: China</vt:lpstr>
      <vt:lpstr>East Asia: China</vt:lpstr>
      <vt:lpstr>East Asia: China</vt:lpstr>
      <vt:lpstr>East Asia: Japan</vt:lpstr>
      <vt:lpstr>East Asia: Japan</vt:lpstr>
      <vt:lpstr>South Asia</vt:lpstr>
      <vt:lpstr>South Asia</vt:lpstr>
      <vt:lpstr>South Asia</vt:lpstr>
      <vt:lpstr>South Asia</vt:lpstr>
      <vt:lpstr>South Asia</vt:lpstr>
      <vt:lpstr>Southeast Asia</vt:lpstr>
      <vt:lpstr>Southeast Asia</vt:lpstr>
      <vt:lpstr>Southeast Asia</vt:lpstr>
      <vt:lpstr>Australia and Oceania</vt:lpstr>
      <vt:lpstr>Australia and Oceania</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9 – Cultural Regions</dc:title>
  <dc:creator>Jordan</dc:creator>
  <cp:lastModifiedBy>rneal</cp:lastModifiedBy>
  <cp:revision>107</cp:revision>
  <dcterms:created xsi:type="dcterms:W3CDTF">2011-09-30T20:29:53Z</dcterms:created>
  <dcterms:modified xsi:type="dcterms:W3CDTF">2012-10-10T21:05:03Z</dcterms:modified>
</cp:coreProperties>
</file>